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8" r:id="rId1"/>
  </p:sldMasterIdLst>
  <p:notesMasterIdLst>
    <p:notesMasterId r:id="rId32"/>
  </p:notesMasterIdLst>
  <p:sldIdLst>
    <p:sldId id="256" r:id="rId2"/>
    <p:sldId id="273" r:id="rId3"/>
    <p:sldId id="342" r:id="rId4"/>
    <p:sldId id="375" r:id="rId5"/>
    <p:sldId id="356" r:id="rId6"/>
    <p:sldId id="357" r:id="rId7"/>
    <p:sldId id="352" r:id="rId8"/>
    <p:sldId id="339" r:id="rId9"/>
    <p:sldId id="333" r:id="rId10"/>
    <p:sldId id="334" r:id="rId11"/>
    <p:sldId id="340" r:id="rId12"/>
    <p:sldId id="341" r:id="rId13"/>
    <p:sldId id="343" r:id="rId14"/>
    <p:sldId id="329" r:id="rId15"/>
    <p:sldId id="296" r:id="rId16"/>
    <p:sldId id="353" r:id="rId17"/>
    <p:sldId id="354" r:id="rId18"/>
    <p:sldId id="355" r:id="rId19"/>
    <p:sldId id="345" r:id="rId20"/>
    <p:sldId id="358" r:id="rId21"/>
    <p:sldId id="372" r:id="rId22"/>
    <p:sldId id="373" r:id="rId23"/>
    <p:sldId id="369" r:id="rId24"/>
    <p:sldId id="368" r:id="rId25"/>
    <p:sldId id="370" r:id="rId26"/>
    <p:sldId id="348" r:id="rId27"/>
    <p:sldId id="349" r:id="rId28"/>
    <p:sldId id="374" r:id="rId29"/>
    <p:sldId id="351" r:id="rId30"/>
    <p:sldId id="282" r:id="rId3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 Ligh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 Ligh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 Ligh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 Ligh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41" autoAdjust="0"/>
    <p:restoredTop sz="95141" autoAdjust="0"/>
  </p:normalViewPr>
  <p:slideViewPr>
    <p:cSldViewPr snapToObjects="1">
      <p:cViewPr>
        <p:scale>
          <a:sx n="85" d="100"/>
          <a:sy n="85" d="100"/>
        </p:scale>
        <p:origin x="-1656" y="-288"/>
      </p:cViewPr>
      <p:guideLst>
        <p:guide orient="horz" pos="935"/>
        <p:guide orient="horz" pos="3838"/>
        <p:guide orient="horz" pos="2432"/>
        <p:guide orient="horz" pos="845"/>
        <p:guide orient="horz" pos="164"/>
        <p:guide orient="horz" pos="4201"/>
        <p:guide orient="horz" pos="2341"/>
        <p:guide orient="horz" pos="300"/>
        <p:guide pos="1610"/>
        <p:guide pos="295"/>
        <p:guide pos="158"/>
        <p:guide pos="5465"/>
        <p:guide pos="5602"/>
        <p:guide pos="1519"/>
        <p:guide pos="4150"/>
        <p:guide pos="42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41FD49-E72B-4ADC-9A41-F6D76792A31E}" type="datetimeFigureOut">
              <a:rPr lang="en-US"/>
              <a:pPr>
                <a:defRPr/>
              </a:pPr>
              <a:t>30.08.19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B2B529C-7E55-4C17-8648-7EC0012106F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49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"/>
          <a:stretch>
            <a:fillRect/>
          </a:stretch>
        </p:blipFill>
        <p:spPr bwMode="auto">
          <a:xfrm>
            <a:off x="250825" y="1341438"/>
            <a:ext cx="865505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2176463"/>
            <a:ext cx="791845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427038"/>
            <a:ext cx="168751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3"/>
          <p:cNvSpPr txBox="1">
            <a:spLocks/>
          </p:cNvSpPr>
          <p:nvPr userDrawn="1"/>
        </p:nvSpPr>
        <p:spPr>
          <a:xfrm>
            <a:off x="3870325" y="5951538"/>
            <a:ext cx="514350" cy="214312"/>
          </a:xfrm>
          <a:prstGeom prst="rect">
            <a:avLst/>
          </a:prstGeom>
        </p:spPr>
        <p:txBody>
          <a:bodyPr lIns="0" tIns="50400" rIns="0" bIns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/>
              <a:t>00.00.2016</a:t>
            </a:r>
            <a:endParaRPr lang="de-DE" sz="800" dirty="0"/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4446588" y="5951538"/>
            <a:ext cx="4229100" cy="214312"/>
          </a:xfrm>
          <a:prstGeom prst="rect">
            <a:avLst/>
          </a:prstGeom>
        </p:spPr>
        <p:txBody>
          <a:bodyPr lIns="0" tIns="50400" rIns="0" bIns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/>
              <a:t>Ort | Name des Vortragenden | Abteilung</a:t>
            </a:r>
            <a:endParaRPr lang="de-DE" sz="8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51920" y="4221088"/>
            <a:ext cx="4823767" cy="720080"/>
          </a:xfr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de-DE" noProof="0" smtClean="0"/>
              <a:t>Mastertitelformat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51275" y="5229201"/>
            <a:ext cx="4824413" cy="648071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1800" kern="12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Master-Untertitelformat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6419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400" kern="1200" dirty="0">
                <a:solidFill>
                  <a:srgbClr val="009BD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noProof="0" smtClean="0"/>
              <a:t>Mastertitelformat bearbeiten</a:t>
            </a:r>
            <a:endParaRPr lang="de-DE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250825" y="1484313"/>
            <a:ext cx="8642350" cy="4608512"/>
          </a:xfrm>
        </p:spPr>
        <p:txBody>
          <a:bodyPr/>
          <a:lstStyle/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902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400" kern="1200" dirty="0">
                <a:solidFill>
                  <a:srgbClr val="009BD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noProof="0" smtClean="0"/>
              <a:t>Mastertitelformat bearbeiten</a:t>
            </a:r>
            <a:endParaRPr lang="de-DE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68313" y="1484314"/>
            <a:ext cx="8207375" cy="4608512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lang="de-DE" sz="1800" i="1" kern="1200" dirty="0" smtClean="0">
                <a:solidFill>
                  <a:srgbClr val="B1B2C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40000" indent="0"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None/>
              <a:defRPr/>
            </a:lvl2pPr>
            <a:lvl3pPr marL="360000" indent="-3600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+mj-lt"/>
              <a:buAutoNum type="arabicPeriod"/>
              <a:defRPr lang="de-DE" sz="18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540000" indent="0">
              <a:spcBef>
                <a:spcPts val="450"/>
              </a:spcBef>
              <a:buNone/>
              <a:defRPr sz="1800" i="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540000" indent="0">
              <a:spcBef>
                <a:spcPts val="450"/>
              </a:spcBef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540000" indent="0">
              <a:spcBef>
                <a:spcPts val="450"/>
              </a:spcBef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540000" indent="0">
              <a:spcBef>
                <a:spcPts val="450"/>
              </a:spcBef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540000" indent="0">
              <a:spcBef>
                <a:spcPts val="450"/>
              </a:spcBef>
              <a:buClr>
                <a:schemeClr val="tx2"/>
              </a:buClr>
              <a:buSzPct val="120000"/>
              <a:buFont typeface="Arial Rounded MT Bold" panose="020F0704030504030204" pitchFamily="34" charset="0"/>
              <a:buNone/>
              <a:defRPr sz="1800" i="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540000" indent="0">
              <a:spcBef>
                <a:spcPts val="450"/>
              </a:spcBef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27566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2" y="1484313"/>
            <a:ext cx="4032251" cy="4608478"/>
          </a:xfrm>
        </p:spPr>
        <p:txBody>
          <a:bodyPr/>
          <a:lstStyle>
            <a:lvl1pPr>
              <a:defRPr sz="1800"/>
            </a:lvl1pPr>
            <a:lvl2pPr marL="270000" indent="-270000">
              <a:buClr>
                <a:schemeClr val="tx2"/>
              </a:buClr>
              <a:defRPr lang="de-DE" sz="18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>
              <a:defRPr sz="1400"/>
            </a:lvl3pPr>
            <a:lvl4pPr>
              <a:defRPr sz="1400"/>
            </a:lvl4pPr>
            <a:lvl5pPr>
              <a:defRPr sz="1800" baseline="0"/>
            </a:lvl5pPr>
            <a:lvl6pPr>
              <a:defRPr sz="1800"/>
            </a:lvl6pPr>
            <a:lvl7pPr>
              <a:defRPr sz="1400"/>
            </a:lvl7pPr>
            <a:lvl8pPr marL="900000" indent="-180000">
              <a:buClr>
                <a:schemeClr val="tx2"/>
              </a:buClr>
              <a:buSzPct val="120000"/>
              <a:buFont typeface="Arial Rounded MT Bold" panose="020F0704030504030204" pitchFamily="34" charset="0"/>
              <a:buChar char="›"/>
              <a:defRPr sz="1200"/>
            </a:lvl8pPr>
            <a:lvl9pPr>
              <a:defRPr sz="1200"/>
            </a:lvl9pPr>
          </a:lstStyle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688" y="1484314"/>
            <a:ext cx="4032000" cy="4608477"/>
          </a:xfrm>
        </p:spPr>
        <p:txBody>
          <a:bodyPr/>
          <a:lstStyle>
            <a:lvl1pPr>
              <a:defRPr lang="de-DE" dirty="0" smtClean="0"/>
            </a:lvl1pPr>
            <a:lvl2pPr>
              <a:buClr>
                <a:schemeClr val="tx2"/>
              </a:buCl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 smtClean="0"/>
            </a:lvl5pPr>
            <a:lvl6pPr>
              <a:defRPr lang="de-DE" dirty="0" smtClean="0"/>
            </a:lvl6pPr>
            <a:lvl7pPr>
              <a:defRPr lang="de-DE" dirty="0" smtClean="0"/>
            </a:lvl7pPr>
            <a:lvl8pPr>
              <a:defRPr lang="de-DE" dirty="0" smtClean="0"/>
            </a:lvl8pPr>
            <a:lvl9pPr>
              <a:defRPr lang="en-US" dirty="0"/>
            </a:lvl9pPr>
          </a:lstStyle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73739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688" y="1484314"/>
            <a:ext cx="4032000" cy="4608477"/>
          </a:xfrm>
        </p:spPr>
        <p:txBody>
          <a:bodyPr/>
          <a:lstStyle>
            <a:lvl1pPr>
              <a:defRPr lang="de-DE" dirty="0" smtClean="0"/>
            </a:lvl1pPr>
            <a:lvl2pPr>
              <a:buClr>
                <a:schemeClr val="tx2"/>
              </a:buCl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 smtClean="0"/>
            </a:lvl5pPr>
            <a:lvl6pPr>
              <a:defRPr lang="de-DE" dirty="0" smtClean="0"/>
            </a:lvl6pPr>
            <a:lvl7pPr>
              <a:defRPr lang="de-DE" dirty="0" smtClean="0"/>
            </a:lvl7pPr>
            <a:lvl8pPr>
              <a:defRPr lang="de-DE" dirty="0" smtClean="0"/>
            </a:lvl8pPr>
            <a:lvl9pPr>
              <a:defRPr lang="en-US" dirty="0"/>
            </a:lvl9pPr>
          </a:lstStyle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de-DE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250825" y="1484313"/>
            <a:ext cx="4249738" cy="4608512"/>
          </a:xfrm>
        </p:spPr>
        <p:txBody>
          <a:bodyPr/>
          <a:lstStyle/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76110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2" y="1484313"/>
            <a:ext cx="4032251" cy="4608478"/>
          </a:xfrm>
        </p:spPr>
        <p:txBody>
          <a:bodyPr/>
          <a:lstStyle>
            <a:lvl1pPr>
              <a:defRPr sz="1800"/>
            </a:lvl1pPr>
            <a:lvl2pPr marL="270000" indent="-270000">
              <a:buClr>
                <a:schemeClr val="tx2"/>
              </a:buClr>
              <a:defRPr lang="de-DE" sz="18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>
              <a:defRPr sz="1400"/>
            </a:lvl3pPr>
            <a:lvl4pPr>
              <a:defRPr sz="1400"/>
            </a:lvl4pPr>
            <a:lvl5pPr>
              <a:defRPr sz="1800" baseline="0"/>
            </a:lvl5pPr>
            <a:lvl6pPr>
              <a:defRPr sz="1800"/>
            </a:lvl6pPr>
            <a:lvl7pPr>
              <a:defRPr sz="1400"/>
            </a:lvl7pPr>
            <a:lvl8pPr marL="900000" indent="-180000">
              <a:buClr>
                <a:schemeClr val="tx2"/>
              </a:buClr>
              <a:buSzPct val="120000"/>
              <a:buFont typeface="Arial Rounded MT Bold" panose="020F0704030504030204" pitchFamily="34" charset="0"/>
              <a:buChar char="›"/>
              <a:defRPr sz="1200"/>
            </a:lvl8pPr>
            <a:lvl9pPr>
              <a:defRPr sz="1200"/>
            </a:lvl9pPr>
          </a:lstStyle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de-DE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643438" y="1484313"/>
            <a:ext cx="4249737" cy="4608512"/>
          </a:xfrm>
        </p:spPr>
        <p:txBody>
          <a:bodyPr/>
          <a:lstStyle/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88740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400" kern="1200" dirty="0">
                <a:solidFill>
                  <a:srgbClr val="009BD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noProof="0" smtClean="0"/>
              <a:t>Mastertitelformat bearbeiten</a:t>
            </a:r>
            <a:endParaRPr lang="de-DE" noProof="0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250825" y="1484313"/>
            <a:ext cx="4249738" cy="4608512"/>
          </a:xfrm>
        </p:spPr>
        <p:txBody>
          <a:bodyPr/>
          <a:lstStyle/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643438" y="1484313"/>
            <a:ext cx="4249737" cy="4608512"/>
          </a:xfrm>
        </p:spPr>
        <p:txBody>
          <a:bodyPr/>
          <a:lstStyle/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81152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400" kern="1200" dirty="0">
                <a:solidFill>
                  <a:srgbClr val="009BD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noProof="0" smtClean="0"/>
              <a:t>Mastertitelformat bearbeiten</a:t>
            </a:r>
            <a:endParaRPr lang="de-DE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68313" y="1484314"/>
            <a:ext cx="6119811" cy="4608512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5pPr>
              <a:defRPr/>
            </a:lvl5pPr>
            <a:lvl7pPr>
              <a:defRPr/>
            </a:lvl7pPr>
            <a:lvl8pPr marL="900000" indent="-180000">
              <a:buClr>
                <a:schemeClr val="tx2"/>
              </a:buClr>
              <a:buSzPct val="120000"/>
              <a:buFont typeface="Arial Rounded MT Bold" panose="020F0704030504030204" pitchFamily="34" charset="0"/>
              <a:buChar char="›"/>
              <a:defRPr/>
            </a:lvl8pPr>
          </a:lstStyle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6732588" y="1484313"/>
            <a:ext cx="2160587" cy="2232025"/>
          </a:xfrm>
        </p:spPr>
        <p:txBody>
          <a:bodyPr/>
          <a:lstStyle/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5"/>
          </p:nvPr>
        </p:nvSpPr>
        <p:spPr>
          <a:xfrm>
            <a:off x="6732588" y="3860800"/>
            <a:ext cx="2160587" cy="2232025"/>
          </a:xfrm>
        </p:spPr>
        <p:txBody>
          <a:bodyPr/>
          <a:lstStyle/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593884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nf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400" kern="1200" dirty="0">
                <a:solidFill>
                  <a:srgbClr val="009BD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noProof="0" smtClean="0"/>
              <a:t>Mastertitelformat bearbeiten</a:t>
            </a:r>
            <a:endParaRPr lang="de-DE" noProof="0" dirty="0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9"/>
          </p:nvPr>
        </p:nvSpPr>
        <p:spPr>
          <a:xfrm>
            <a:off x="468313" y="1484313"/>
            <a:ext cx="1943100" cy="2232025"/>
          </a:xfrm>
        </p:spPr>
        <p:txBody>
          <a:bodyPr/>
          <a:lstStyle/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8" name="Bildplatzhalter 17"/>
          <p:cNvSpPr>
            <a:spLocks noGrp="1"/>
          </p:cNvSpPr>
          <p:nvPr>
            <p:ph type="pic" sz="quarter" idx="20"/>
          </p:nvPr>
        </p:nvSpPr>
        <p:spPr>
          <a:xfrm>
            <a:off x="468313" y="3860800"/>
            <a:ext cx="1943100" cy="2232025"/>
          </a:xfrm>
        </p:spPr>
        <p:txBody>
          <a:bodyPr/>
          <a:lstStyle/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20" name="Bildplatzhalter 19"/>
          <p:cNvSpPr>
            <a:spLocks noGrp="1"/>
          </p:cNvSpPr>
          <p:nvPr>
            <p:ph type="pic" sz="quarter" idx="21"/>
          </p:nvPr>
        </p:nvSpPr>
        <p:spPr>
          <a:xfrm>
            <a:off x="2555875" y="1484313"/>
            <a:ext cx="1944688" cy="2232025"/>
          </a:xfrm>
        </p:spPr>
        <p:txBody>
          <a:bodyPr/>
          <a:lstStyle/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22" name="Bildplatzhalter 21"/>
          <p:cNvSpPr>
            <a:spLocks noGrp="1"/>
          </p:cNvSpPr>
          <p:nvPr>
            <p:ph type="pic" sz="quarter" idx="22"/>
          </p:nvPr>
        </p:nvSpPr>
        <p:spPr>
          <a:xfrm>
            <a:off x="2555875" y="3860800"/>
            <a:ext cx="1944688" cy="2232025"/>
          </a:xfrm>
        </p:spPr>
        <p:txBody>
          <a:bodyPr/>
          <a:lstStyle/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24" name="Bildplatzhalter 23"/>
          <p:cNvSpPr>
            <a:spLocks noGrp="1"/>
          </p:cNvSpPr>
          <p:nvPr>
            <p:ph type="pic" sz="quarter" idx="23"/>
          </p:nvPr>
        </p:nvSpPr>
        <p:spPr>
          <a:xfrm>
            <a:off x="4643438" y="1484313"/>
            <a:ext cx="4249737" cy="4608512"/>
          </a:xfrm>
        </p:spPr>
        <p:txBody>
          <a:bodyPr/>
          <a:lstStyle/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20009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und Text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400" kern="1200" dirty="0">
                <a:solidFill>
                  <a:srgbClr val="009BD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noProof="0" smtClean="0"/>
              <a:t>Mastertitelformat bearbeiten</a:t>
            </a:r>
            <a:endParaRPr lang="de-DE" noProof="0" dirty="0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9"/>
          </p:nvPr>
        </p:nvSpPr>
        <p:spPr>
          <a:xfrm>
            <a:off x="468313" y="1484313"/>
            <a:ext cx="1943100" cy="2232025"/>
          </a:xfrm>
        </p:spPr>
        <p:txBody>
          <a:bodyPr/>
          <a:lstStyle/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8" name="Bildplatzhalter 17"/>
          <p:cNvSpPr>
            <a:spLocks noGrp="1"/>
          </p:cNvSpPr>
          <p:nvPr>
            <p:ph type="pic" sz="quarter" idx="20"/>
          </p:nvPr>
        </p:nvSpPr>
        <p:spPr>
          <a:xfrm>
            <a:off x="468313" y="3860800"/>
            <a:ext cx="1943100" cy="2232025"/>
          </a:xfrm>
        </p:spPr>
        <p:txBody>
          <a:bodyPr/>
          <a:lstStyle/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20" name="Bildplatzhalter 19"/>
          <p:cNvSpPr>
            <a:spLocks noGrp="1"/>
          </p:cNvSpPr>
          <p:nvPr>
            <p:ph type="pic" sz="quarter" idx="21"/>
          </p:nvPr>
        </p:nvSpPr>
        <p:spPr>
          <a:xfrm>
            <a:off x="2555875" y="1484313"/>
            <a:ext cx="1944688" cy="2232025"/>
          </a:xfrm>
        </p:spPr>
        <p:txBody>
          <a:bodyPr/>
          <a:lstStyle/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22" name="Bildplatzhalter 21"/>
          <p:cNvSpPr>
            <a:spLocks noGrp="1"/>
          </p:cNvSpPr>
          <p:nvPr>
            <p:ph type="pic" sz="quarter" idx="22"/>
          </p:nvPr>
        </p:nvSpPr>
        <p:spPr>
          <a:xfrm>
            <a:off x="2555875" y="3860800"/>
            <a:ext cx="1944688" cy="2232025"/>
          </a:xfrm>
        </p:spPr>
        <p:txBody>
          <a:bodyPr/>
          <a:lstStyle/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23"/>
          </p:nvPr>
        </p:nvSpPr>
        <p:spPr>
          <a:xfrm>
            <a:off x="4643438" y="1484313"/>
            <a:ext cx="4249737" cy="460851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313255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71766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1000"/>
            <a:ext cx="889476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427038"/>
            <a:ext cx="168751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umsplatzhalter 3"/>
          <p:cNvSpPr txBox="1">
            <a:spLocks/>
          </p:cNvSpPr>
          <p:nvPr userDrawn="1"/>
        </p:nvSpPr>
        <p:spPr>
          <a:xfrm>
            <a:off x="2627313" y="5951538"/>
            <a:ext cx="514350" cy="214312"/>
          </a:xfrm>
          <a:prstGeom prst="rect">
            <a:avLst/>
          </a:prstGeom>
        </p:spPr>
        <p:txBody>
          <a:bodyPr lIns="0" tIns="50400" rIns="0" bIns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/>
              <a:t>00.00.2016</a:t>
            </a:r>
            <a:endParaRPr lang="de-DE" sz="800" dirty="0"/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3203575" y="5951538"/>
            <a:ext cx="5472113" cy="214312"/>
          </a:xfrm>
          <a:prstGeom prst="rect">
            <a:avLst/>
          </a:prstGeom>
        </p:spPr>
        <p:txBody>
          <a:bodyPr lIns="0" tIns="50400" rIns="0" bIns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/>
              <a:t>Ort | Name des Vortragenden | Abteilung</a:t>
            </a:r>
            <a:endParaRPr lang="de-DE" sz="8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27313" y="2924944"/>
            <a:ext cx="6048375" cy="1152128"/>
          </a:xfr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de-DE" noProof="0" smtClean="0"/>
              <a:t>Mastertitelformat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27312" y="4365104"/>
            <a:ext cx="6048375" cy="648071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1800" kern="12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Master-Untertitelformat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769847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366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250825" y="260350"/>
            <a:ext cx="8642350" cy="5832475"/>
          </a:xfrm>
        </p:spPr>
        <p:txBody>
          <a:bodyPr/>
          <a:lstStyle/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58936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250825" y="260350"/>
            <a:ext cx="8642350" cy="5832475"/>
          </a:xfrm>
        </p:spPr>
        <p:txBody>
          <a:bodyPr/>
          <a:lstStyle/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68313" y="476250"/>
            <a:ext cx="4032250" cy="2159645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0" indent="0">
              <a:spcBef>
                <a:spcPts val="0"/>
              </a:spcBef>
              <a:buClr>
                <a:schemeClr val="bg1"/>
              </a:buClr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41952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ßes Bild mit Text ohne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250825" y="260350"/>
            <a:ext cx="8642350" cy="6408738"/>
          </a:xfrm>
        </p:spPr>
        <p:txBody>
          <a:bodyPr/>
          <a:lstStyle/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68313" y="476250"/>
            <a:ext cx="4032250" cy="2159645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0" indent="0">
              <a:spcBef>
                <a:spcPts val="0"/>
              </a:spcBef>
              <a:buClr>
                <a:schemeClr val="bg1"/>
              </a:buClr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46427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250825" y="260350"/>
            <a:ext cx="4249738" cy="5832475"/>
          </a:xfrm>
        </p:spPr>
        <p:txBody>
          <a:bodyPr/>
          <a:lstStyle/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4643438" y="260350"/>
            <a:ext cx="4249737" cy="5832475"/>
          </a:xfrm>
        </p:spPr>
        <p:txBody>
          <a:bodyPr/>
          <a:lstStyle/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83869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große Obje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643438" y="260350"/>
            <a:ext cx="4249737" cy="5832475"/>
          </a:xfrm>
        </p:spPr>
        <p:txBody>
          <a:bodyPr lIns="216000" tIns="144000" rIns="216000" bIns="144000"/>
          <a:lstStyle>
            <a:lvl1pPr>
              <a:defRPr/>
            </a:lvl1pPr>
            <a:lvl2pPr>
              <a:buClr>
                <a:schemeClr val="tx2"/>
              </a:buClr>
              <a:defRPr/>
            </a:lvl2pPr>
            <a:lvl5pPr>
              <a:defRPr/>
            </a:lvl5pPr>
          </a:lstStyle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>
          <a:xfrm>
            <a:off x="250825" y="260350"/>
            <a:ext cx="4249738" cy="5832475"/>
          </a:xfrm>
        </p:spPr>
        <p:txBody>
          <a:bodyPr lIns="216000" tIns="144000" rIns="216000" bIns="144000"/>
          <a:lstStyle>
            <a:lvl5pPr>
              <a:defRPr/>
            </a:lvl5pPr>
          </a:lstStyle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64743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u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05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ß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6261100"/>
            <a:ext cx="120967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250825" y="260350"/>
            <a:ext cx="8642350" cy="5832475"/>
          </a:xfrm>
        </p:spPr>
        <p:txBody>
          <a:bodyPr/>
          <a:lstStyle/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8642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"/>
          <a:stretch>
            <a:fillRect/>
          </a:stretch>
        </p:blipFill>
        <p:spPr bwMode="auto">
          <a:xfrm>
            <a:off x="250825" y="1341438"/>
            <a:ext cx="8637588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7" descr="Unbenannt-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8" r="6055" b="14017"/>
          <a:stretch>
            <a:fillRect/>
          </a:stretch>
        </p:blipFill>
        <p:spPr bwMode="auto">
          <a:xfrm>
            <a:off x="755650" y="0"/>
            <a:ext cx="8388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427038"/>
            <a:ext cx="168751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3"/>
          <p:cNvSpPr txBox="1">
            <a:spLocks/>
          </p:cNvSpPr>
          <p:nvPr userDrawn="1"/>
        </p:nvSpPr>
        <p:spPr>
          <a:xfrm>
            <a:off x="4211638" y="5230813"/>
            <a:ext cx="514350" cy="215900"/>
          </a:xfrm>
          <a:prstGeom prst="rect">
            <a:avLst/>
          </a:prstGeom>
        </p:spPr>
        <p:txBody>
          <a:bodyPr lIns="0" tIns="50400" rIns="0" bIns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/>
              <a:t>00.00.2016</a:t>
            </a:r>
            <a:endParaRPr lang="de-DE" sz="800" dirty="0"/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4789488" y="5230813"/>
            <a:ext cx="4319587" cy="215900"/>
          </a:xfrm>
          <a:prstGeom prst="rect">
            <a:avLst/>
          </a:prstGeom>
        </p:spPr>
        <p:txBody>
          <a:bodyPr lIns="0" tIns="50400" rIns="0" bIns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/>
              <a:t>Ort | Name des Vortragenden | Abteilung</a:t>
            </a:r>
            <a:endParaRPr lang="de-DE" sz="8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12000" y="2862289"/>
            <a:ext cx="4679776" cy="1142974"/>
          </a:xfr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de-DE" noProof="0" smtClean="0"/>
              <a:t>Mastertitelformat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212000" y="4293096"/>
            <a:ext cx="4679776" cy="718876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1800" kern="12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Master-Untertitelformat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18479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1" descr="Unbenannt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62" t="9178" r="5962" b="14017"/>
          <a:stretch>
            <a:fillRect/>
          </a:stretch>
        </p:blipFill>
        <p:spPr bwMode="auto">
          <a:xfrm>
            <a:off x="223838" y="0"/>
            <a:ext cx="8928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427038"/>
            <a:ext cx="168751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umsplatzhalter 3"/>
          <p:cNvSpPr txBox="1">
            <a:spLocks/>
          </p:cNvSpPr>
          <p:nvPr userDrawn="1"/>
        </p:nvSpPr>
        <p:spPr>
          <a:xfrm>
            <a:off x="4213225" y="5230813"/>
            <a:ext cx="514350" cy="215900"/>
          </a:xfrm>
          <a:prstGeom prst="rect">
            <a:avLst/>
          </a:prstGeom>
        </p:spPr>
        <p:txBody>
          <a:bodyPr lIns="0" tIns="50400" rIns="0" bIns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/>
              <a:t>00.00.2016</a:t>
            </a:r>
            <a:endParaRPr lang="de-DE" sz="800" dirty="0"/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4789488" y="5230813"/>
            <a:ext cx="4319587" cy="215900"/>
          </a:xfrm>
          <a:prstGeom prst="rect">
            <a:avLst/>
          </a:prstGeom>
        </p:spPr>
        <p:txBody>
          <a:bodyPr lIns="0" tIns="50400" rIns="0" bIns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/>
              <a:t>Ort | Name des Vortragenden | Abteilung</a:t>
            </a:r>
            <a:endParaRPr lang="de-DE" sz="8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12704" y="2862289"/>
            <a:ext cx="4665583" cy="1142974"/>
          </a:xfr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de-DE" noProof="0" smtClean="0"/>
              <a:t>Mastertitelformat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212704" y="4293096"/>
            <a:ext cx="4665583" cy="718876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1800" kern="12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Master-Untertitelformat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12556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"/>
          <a:stretch>
            <a:fillRect/>
          </a:stretch>
        </p:blipFill>
        <p:spPr bwMode="auto">
          <a:xfrm>
            <a:off x="250825" y="1341438"/>
            <a:ext cx="865505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3" descr="Unbenannt-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51"/>
          <a:stretch>
            <a:fillRect/>
          </a:stretch>
        </p:blipFill>
        <p:spPr bwMode="auto">
          <a:xfrm>
            <a:off x="2217738" y="-1250950"/>
            <a:ext cx="6926262" cy="810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427038"/>
            <a:ext cx="168751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3"/>
          <p:cNvSpPr txBox="1">
            <a:spLocks/>
          </p:cNvSpPr>
          <p:nvPr userDrawn="1"/>
        </p:nvSpPr>
        <p:spPr>
          <a:xfrm>
            <a:off x="3870325" y="5951538"/>
            <a:ext cx="514350" cy="214312"/>
          </a:xfrm>
          <a:prstGeom prst="rect">
            <a:avLst/>
          </a:prstGeom>
        </p:spPr>
        <p:txBody>
          <a:bodyPr lIns="0" tIns="50400" rIns="0" bIns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/>
              <a:t>00.00.2016</a:t>
            </a:r>
            <a:endParaRPr lang="de-DE" sz="800" dirty="0"/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4446588" y="5951538"/>
            <a:ext cx="4229100" cy="214312"/>
          </a:xfrm>
          <a:prstGeom prst="rect">
            <a:avLst/>
          </a:prstGeom>
        </p:spPr>
        <p:txBody>
          <a:bodyPr lIns="0" tIns="50400" rIns="0" bIns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/>
              <a:t>Ort | Name des Vortragenden | Abteilung</a:t>
            </a:r>
            <a:endParaRPr lang="de-DE" sz="8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51920" y="4221088"/>
            <a:ext cx="4823767" cy="720080"/>
          </a:xfr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de-DE" noProof="0" smtClean="0"/>
              <a:t>Mastertitelformat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51275" y="5229201"/>
            <a:ext cx="4824413" cy="648071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1800" kern="12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Master-Untertitelformat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35845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3860800"/>
            <a:ext cx="8642350" cy="936352"/>
          </a:xfrm>
        </p:spPr>
        <p:txBody>
          <a:bodyPr anchor="b"/>
          <a:lstStyle>
            <a:lvl1pPr algn="l">
              <a:defRPr lang="en-US" sz="2400" kern="1200" dirty="0">
                <a:solidFill>
                  <a:srgbClr val="009BDC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noProof="0" smtClean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0825" y="4941169"/>
            <a:ext cx="8642350" cy="864095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250825" y="260349"/>
            <a:ext cx="8642350" cy="3600451"/>
          </a:xfrm>
        </p:spPr>
        <p:txBody>
          <a:bodyPr/>
          <a:lstStyle/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639215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50825" y="260350"/>
            <a:ext cx="8642350" cy="3600450"/>
          </a:xfrm>
          <a:prstGeom prst="rect">
            <a:avLst/>
          </a:prstGeom>
          <a:solidFill>
            <a:srgbClr val="E0E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13" y="1484313"/>
            <a:ext cx="8207375" cy="864095"/>
          </a:xfrm>
        </p:spPr>
        <p:txBody>
          <a:bodyPr anchor="t" anchorCtr="0"/>
          <a:lstStyle>
            <a:lvl1pPr marL="0" indent="0">
              <a:buNone/>
              <a:defRPr lang="de-DE" sz="1800" kern="1200" dirty="0" smtClean="0">
                <a:solidFill>
                  <a:srgbClr val="009BDC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 noProof="0" smtClean="0"/>
              <a:t>Mastertitelformat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3061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400" kern="1200" dirty="0">
                <a:solidFill>
                  <a:srgbClr val="009BD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noProof="0" smtClean="0"/>
              <a:t>Mastertitelformat bearbeiten</a:t>
            </a:r>
            <a:endParaRPr lang="de-DE" noProof="0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5pPr>
              <a:defRPr/>
            </a:lvl5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29788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großes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400" kern="1200" dirty="0">
                <a:solidFill>
                  <a:srgbClr val="009BD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noProof="0" smtClean="0"/>
              <a:t>Mastertitelformat bearbeiten</a:t>
            </a:r>
            <a:endParaRPr lang="de-DE" noProof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250825" y="1484313"/>
            <a:ext cx="8642350" cy="4608512"/>
          </a:xfrm>
        </p:spPr>
        <p:txBody>
          <a:bodyPr/>
          <a:lstStyle>
            <a:lvl5pPr>
              <a:defRPr/>
            </a:lvl5pPr>
            <a:lvl8pPr marL="900000" indent="-180000">
              <a:buClr>
                <a:schemeClr val="tx2"/>
              </a:buClr>
              <a:buSzPct val="120000"/>
              <a:buFont typeface="Arial Rounded MT Bold" panose="020F0704030504030204" pitchFamily="34" charset="0"/>
              <a:buChar char="›"/>
              <a:defRPr/>
            </a:lvl8pPr>
            <a:lvl9pPr>
              <a:defRPr/>
            </a:lvl9pPr>
          </a:lstStyle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4599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29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073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13" y="1484313"/>
            <a:ext cx="8207375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  <a:p>
            <a:pPr lvl="5"/>
            <a:r>
              <a:rPr lang="de-DE" noProof="0" dirty="0" smtClean="0"/>
              <a:t>Sechste Ebene</a:t>
            </a:r>
          </a:p>
          <a:p>
            <a:pPr lvl="6"/>
            <a:r>
              <a:rPr lang="de-DE" noProof="0" dirty="0" smtClean="0"/>
              <a:t>Siebte Ebene</a:t>
            </a:r>
          </a:p>
          <a:p>
            <a:pPr lvl="7"/>
            <a:r>
              <a:rPr lang="de-DE" noProof="0" dirty="0" smtClean="0"/>
              <a:t>Achte Ebene</a:t>
            </a:r>
          </a:p>
          <a:p>
            <a:pPr lvl="8"/>
            <a:r>
              <a:rPr lang="de-DE" noProof="0" dirty="0" smtClean="0"/>
              <a:t>Neunte Ebene</a:t>
            </a:r>
            <a:endParaRPr lang="de-DE" noProof="0" dirty="0"/>
          </a:p>
        </p:txBody>
      </p:sp>
      <p:pic>
        <p:nvPicPr>
          <p:cNvPr id="1028" name="Grafik 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6261100"/>
            <a:ext cx="120967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umsplatzhalter 3"/>
          <p:cNvSpPr txBox="1">
            <a:spLocks/>
          </p:cNvSpPr>
          <p:nvPr/>
        </p:nvSpPr>
        <p:spPr>
          <a:xfrm>
            <a:off x="468313" y="6454775"/>
            <a:ext cx="514350" cy="215900"/>
          </a:xfrm>
          <a:prstGeom prst="rect">
            <a:avLst/>
          </a:prstGeom>
        </p:spPr>
        <p:txBody>
          <a:bodyPr lIns="0" tIns="50400" rIns="0" bIns="0"/>
          <a:lstStyle>
            <a:defPPr>
              <a:defRPr lang="de-DE"/>
            </a:defPPr>
            <a:lvl1pPr marL="0" algn="l" defTabSz="914400" rtl="0" eaLnBrk="1" latinLnBrk="0" hangingPunct="1">
              <a:defRPr lang="de-DE" sz="8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00.00.2016</a:t>
            </a:r>
          </a:p>
        </p:txBody>
      </p:sp>
      <p:sp>
        <p:nvSpPr>
          <p:cNvPr id="11" name="Foliennummernplatzhalter 5"/>
          <p:cNvSpPr txBox="1">
            <a:spLocks/>
          </p:cNvSpPr>
          <p:nvPr/>
        </p:nvSpPr>
        <p:spPr>
          <a:xfrm>
            <a:off x="0" y="6454775"/>
            <a:ext cx="360363" cy="215900"/>
          </a:xfrm>
          <a:prstGeom prst="rect">
            <a:avLst/>
          </a:prstGeom>
        </p:spPr>
        <p:txBody>
          <a:bodyPr lIns="0" tIns="50400" rIns="7200" bIns="0"/>
          <a:lstStyle>
            <a:defPPr>
              <a:defRPr lang="de-DE"/>
            </a:defPPr>
            <a:lvl1pPr marL="0" algn="r" defTabSz="914400" rtl="0" eaLnBrk="1" latinLnBrk="0" hangingPunct="1">
              <a:defRPr lang="en-US" sz="800" kern="120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F24C892-2B9E-4AA0-ABE8-8A642E58FCC8}" type="slidenum">
              <a:rPr lang="de-DE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dirty="0"/>
          </a:p>
        </p:txBody>
      </p:sp>
      <p:sp>
        <p:nvSpPr>
          <p:cNvPr id="12" name="Fußzeilenplatzhalter 4"/>
          <p:cNvSpPr txBox="1">
            <a:spLocks/>
          </p:cNvSpPr>
          <p:nvPr/>
        </p:nvSpPr>
        <p:spPr>
          <a:xfrm>
            <a:off x="1044575" y="6454775"/>
            <a:ext cx="5559425" cy="215900"/>
          </a:xfrm>
          <a:prstGeom prst="rect">
            <a:avLst/>
          </a:prstGeom>
        </p:spPr>
        <p:txBody>
          <a:bodyPr lIns="0" tIns="50400" rIns="0" bIns="0"/>
          <a:lstStyle>
            <a:defPPr>
              <a:defRPr lang="de-DE"/>
            </a:defPPr>
            <a:lvl1pPr marL="0" algn="l" defTabSz="914400" rtl="0" eaLnBrk="1" latinLnBrk="0" hangingPunct="1">
              <a:defRPr lang="de-DE" sz="8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Ort | Name des Vortragenden | Abteilung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692" r:id="rId6"/>
    <p:sldLayoutId id="2147483716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17" r:id="rId23"/>
    <p:sldLayoutId id="2147483708" r:id="rId24"/>
    <p:sldLayoutId id="2147483709" r:id="rId25"/>
    <p:sldLayoutId id="2147483710" r:id="rId26"/>
    <p:sldLayoutId id="2147483718" r:id="rId27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400" kern="1200" dirty="0">
          <a:solidFill>
            <a:srgbClr val="009BD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BDC"/>
          </a:solidFill>
          <a:latin typeface="Calibri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BDC"/>
          </a:solidFill>
          <a:latin typeface="Calibri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BDC"/>
          </a:solidFill>
          <a:latin typeface="Calibri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BDC"/>
          </a:solidFill>
          <a:latin typeface="Calibri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BDC"/>
          </a:solidFill>
          <a:latin typeface="Calibri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BDC"/>
          </a:solidFill>
          <a:latin typeface="Calibri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BDC"/>
          </a:solidFill>
          <a:latin typeface="Calibri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BDC"/>
          </a:solidFill>
          <a:latin typeface="Calibri Light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ts val="600"/>
        </a:spcAft>
        <a:buFont typeface="Arial" charset="0"/>
        <a:defRPr lang="de-DE" kern="1200" dirty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269875" indent="-269875" algn="l" rtl="0" eaLnBrk="1" fontAlgn="base" hangingPunct="1">
        <a:spcBef>
          <a:spcPts val="600"/>
        </a:spcBef>
        <a:spcAft>
          <a:spcPts val="600"/>
        </a:spcAft>
        <a:buClr>
          <a:schemeClr val="tx2"/>
        </a:buClr>
        <a:buSzPct val="120000"/>
        <a:buFont typeface="Arial Rounded MT Bold" pitchFamily="34" charset="0"/>
        <a:buChar char="›"/>
        <a:defRPr lang="de-DE" kern="1200" dirty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539750" algn="l" rtl="0" eaLnBrk="1" fontAlgn="base" hangingPunct="1">
        <a:spcBef>
          <a:spcPts val="450"/>
        </a:spcBef>
        <a:spcAft>
          <a:spcPct val="0"/>
        </a:spcAft>
        <a:buFont typeface="Arial" charset="0"/>
        <a:defRPr lang="de-DE" sz="1400" kern="1200" dirty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719138" indent="-179388" algn="l" rtl="0" eaLnBrk="1" fontAlgn="base" hangingPunct="1">
        <a:spcBef>
          <a:spcPts val="450"/>
        </a:spcBef>
        <a:spcAft>
          <a:spcPct val="0"/>
        </a:spcAft>
        <a:buClr>
          <a:schemeClr val="tx2"/>
        </a:buClr>
        <a:buSzPct val="120000"/>
        <a:buFont typeface="Arial Rounded MT Bold" pitchFamily="34" charset="0"/>
        <a:buChar char="›"/>
        <a:defRPr lang="de-DE" sz="1400" kern="1200" dirty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algn="l" rtl="0" eaLnBrk="1" fontAlgn="base" hangingPunct="1">
        <a:spcBef>
          <a:spcPts val="600"/>
        </a:spcBef>
        <a:spcAft>
          <a:spcPct val="0"/>
        </a:spcAft>
        <a:buFont typeface="Arial" charset="0"/>
        <a:defRPr lang="de-DE" kern="1200" dirty="0">
          <a:solidFill>
            <a:srgbClr val="009BDC"/>
          </a:solidFill>
          <a:latin typeface="Calibri" panose="020F0502020204030204" pitchFamily="34" charset="0"/>
          <a:ea typeface="+mn-ea"/>
          <a:cs typeface="+mn-cs"/>
        </a:defRPr>
      </a:lvl5pPr>
      <a:lvl6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None/>
        <a:defRPr lang="de-DE" sz="1800" i="1" kern="1200" dirty="0" smtClean="0">
          <a:solidFill>
            <a:srgbClr val="B1B2C5"/>
          </a:solidFill>
          <a:latin typeface="Calibri" panose="020F0502020204030204" pitchFamily="34" charset="0"/>
          <a:ea typeface="+mn-ea"/>
          <a:cs typeface="+mn-cs"/>
        </a:defRPr>
      </a:lvl6pPr>
      <a:lvl7pPr marL="720000" indent="0" algn="l" defTabSz="914400" rtl="0" eaLnBrk="1" latinLnBrk="0" hangingPunct="1">
        <a:spcBef>
          <a:spcPts val="450"/>
        </a:spcBef>
        <a:buFont typeface="Arial" panose="020B0604020202020204" pitchFamily="34" charset="0"/>
        <a:buNone/>
        <a:defRPr lang="de-DE" sz="1400" kern="1200" baseline="0" dirty="0" smtClean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7pPr>
      <a:lvl8pPr marL="900000" indent="-180000" algn="l" defTabSz="914400" rtl="0" eaLnBrk="1" latinLnBrk="0" hangingPunct="1">
        <a:spcBef>
          <a:spcPts val="450"/>
        </a:spcBef>
        <a:buClr>
          <a:schemeClr val="tx2"/>
        </a:buClr>
        <a:buSzPct val="120000"/>
        <a:buFont typeface="Arial Rounded MT Bold" panose="020F0704030504030204" pitchFamily="34" charset="0"/>
        <a:buChar char="›"/>
        <a:defRPr lang="de-DE" sz="1200" kern="1200" dirty="0" smtClean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8pPr>
      <a:lvl9pPr marL="900000" indent="0" algn="l" defTabSz="914400" rtl="0" eaLnBrk="1" latinLnBrk="0" hangingPunct="1">
        <a:spcBef>
          <a:spcPts val="450"/>
        </a:spcBef>
        <a:buFont typeface="Arial" panose="020B0604020202020204" pitchFamily="34" charset="0"/>
        <a:buNone/>
        <a:defRPr lang="en-US" sz="1200" kern="1200" dirty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ctrTitle"/>
          </p:nvPr>
        </p:nvSpPr>
        <p:spPr>
          <a:xfrm>
            <a:off x="3851275" y="4221163"/>
            <a:ext cx="4824413" cy="720725"/>
          </a:xfrm>
        </p:spPr>
        <p:txBody>
          <a:bodyPr/>
          <a:lstStyle/>
          <a:p>
            <a:r>
              <a:rPr lang="de-DE" altLang="de-DE" dirty="0" smtClean="0"/>
              <a:t>IST Treffen</a:t>
            </a:r>
            <a:r>
              <a:rPr lang="de-DE" altLang="de-DE" dirty="0"/>
              <a:t> </a:t>
            </a:r>
            <a:r>
              <a:rPr lang="de-DE" altLang="de-DE" dirty="0" smtClean="0"/>
              <a:t>2019</a:t>
            </a:r>
            <a:br>
              <a:rPr lang="de-DE" altLang="de-DE" dirty="0" smtClean="0"/>
            </a:br>
            <a:r>
              <a:rPr lang="de-DE" altLang="de-DE" dirty="0" smtClean="0"/>
              <a:t>Sichelzellkrankheit</a:t>
            </a:r>
          </a:p>
        </p:txBody>
      </p:sp>
      <p:sp>
        <p:nvSpPr>
          <p:cNvPr id="11267" name="Untertitel 7"/>
          <p:cNvSpPr>
            <a:spLocks noGrp="1"/>
          </p:cNvSpPr>
          <p:nvPr>
            <p:ph type="subTitle" idx="1"/>
          </p:nvPr>
        </p:nvSpPr>
        <p:spPr bwMode="auto">
          <a:xfrm>
            <a:off x="3851275" y="5229225"/>
            <a:ext cx="4824413" cy="6477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altLang="de-DE" dirty="0" smtClean="0"/>
              <a:t>Therapiemöglichkeiten</a:t>
            </a:r>
          </a:p>
          <a:p>
            <a:pPr>
              <a:spcBef>
                <a:spcPct val="0"/>
              </a:spcBef>
            </a:pPr>
            <a:endParaRPr lang="de-DE" altLang="de-DE" dirty="0"/>
          </a:p>
          <a:p>
            <a:pPr>
              <a:spcBef>
                <a:spcPct val="0"/>
              </a:spcBef>
            </a:pPr>
            <a:r>
              <a:rPr lang="de-DE" altLang="de-DE" sz="900" dirty="0" smtClean="0"/>
              <a:t>08.11.2018, Köln, Claudia Potthoff, Uniklinik Köln, Kinderonkologie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Bilder\Dikkerhoff Abb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6213"/>
            <a:ext cx="7620000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8991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Therapie des ATS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de-DE" sz="2000" dirty="0" smtClean="0"/>
          </a:p>
          <a:p>
            <a:pPr marL="285750" indent="-285750">
              <a:buFontTx/>
              <a:buChar char="-"/>
            </a:pPr>
            <a:r>
              <a:rPr lang="de-DE" sz="2400" dirty="0" smtClean="0"/>
              <a:t>Antibiotische Therapie</a:t>
            </a:r>
          </a:p>
          <a:p>
            <a:pPr marL="285750" indent="-285750">
              <a:buFontTx/>
              <a:buChar char="-"/>
            </a:pPr>
            <a:r>
              <a:rPr lang="de-DE" sz="2400" dirty="0" smtClean="0"/>
              <a:t>Transfusion einmalig / Austauschtransfusion</a:t>
            </a:r>
          </a:p>
          <a:p>
            <a:pPr marL="285750" indent="-285750">
              <a:buFontTx/>
              <a:buChar char="-"/>
            </a:pPr>
            <a:r>
              <a:rPr lang="de-DE" sz="2400" dirty="0" smtClean="0"/>
              <a:t>Sauerstoffgabe</a:t>
            </a:r>
          </a:p>
          <a:p>
            <a:pPr marL="285750" indent="-285750">
              <a:buFontTx/>
              <a:buChar char="-"/>
            </a:pPr>
            <a:r>
              <a:rPr lang="de-DE" sz="2400" dirty="0" smtClean="0"/>
              <a:t>Flüssigkeitsbeschränkung</a:t>
            </a:r>
          </a:p>
          <a:p>
            <a:pPr marL="285750" indent="-285750">
              <a:buFontTx/>
              <a:buChar char="-"/>
            </a:pPr>
            <a:endParaRPr lang="de-DE" sz="2000" dirty="0"/>
          </a:p>
          <a:p>
            <a:pPr marL="285750" indent="-285750">
              <a:buFontTx/>
              <a:buChar char="-"/>
            </a:pPr>
            <a:endParaRPr lang="de-DE" sz="2000" dirty="0" smtClean="0"/>
          </a:p>
          <a:p>
            <a:endParaRPr lang="de-DE" sz="2000" dirty="0" smtClean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8724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1" dirty="0" smtClean="0"/>
              <a:t>Vermeiden </a:t>
            </a:r>
            <a:r>
              <a:rPr lang="de-DE" sz="2800" b="1" dirty="0"/>
              <a:t>des ATS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468313" y="1124744"/>
            <a:ext cx="8207375" cy="4968081"/>
          </a:xfrm>
        </p:spPr>
        <p:txBody>
          <a:bodyPr/>
          <a:lstStyle/>
          <a:p>
            <a:endParaRPr lang="de-DE" b="1" dirty="0" smtClean="0">
              <a:latin typeface="Arial" charset="0"/>
              <a:cs typeface="Arial" charset="0"/>
            </a:endParaRPr>
          </a:p>
          <a:p>
            <a:pPr marL="342900" indent="-342900">
              <a:buFontTx/>
              <a:buChar char="-"/>
            </a:pPr>
            <a:r>
              <a:rPr lang="de-DE" sz="2400" dirty="0" smtClean="0"/>
              <a:t>Trinken, so lange es möglich ist -  erst dann Flüssigkeit über die Infusion</a:t>
            </a:r>
          </a:p>
          <a:p>
            <a:pPr marL="342900" indent="-342900">
              <a:buFontTx/>
              <a:buChar char="-"/>
            </a:pPr>
            <a:endParaRPr lang="de-DE" sz="2400" dirty="0" smtClean="0"/>
          </a:p>
          <a:p>
            <a:pPr marL="342900" indent="-342900">
              <a:buFontTx/>
              <a:buChar char="-"/>
            </a:pPr>
            <a:r>
              <a:rPr lang="de-DE" sz="2400" dirty="0" err="1"/>
              <a:t>Flutter</a:t>
            </a:r>
            <a:r>
              <a:rPr lang="de-DE" sz="2400" dirty="0"/>
              <a:t> bzw. Spirometrie benutzen ( alle 2 Std. 10 Hübe), sobald Morphin ( </a:t>
            </a:r>
            <a:r>
              <a:rPr lang="de-DE" sz="2400" dirty="0" err="1"/>
              <a:t>Dipidolor</a:t>
            </a:r>
            <a:r>
              <a:rPr lang="de-DE" sz="2400" dirty="0"/>
              <a:t>) über die Vene gegeben wird (z.B. bei Schmerzkrisen)</a:t>
            </a:r>
          </a:p>
          <a:p>
            <a:pPr marL="612775" lvl="1" indent="-342900">
              <a:buFontTx/>
              <a:buChar char="-"/>
            </a:pPr>
            <a:r>
              <a:rPr lang="de-DE" sz="2400" dirty="0"/>
              <a:t>selber dran denken und fordern (oder Begleitperson)</a:t>
            </a:r>
          </a:p>
          <a:p>
            <a:pPr marL="612775" lvl="1" indent="-342900">
              <a:buFontTx/>
              <a:buChar char="-"/>
            </a:pPr>
            <a:r>
              <a:rPr lang="de-DE" sz="2400" dirty="0" err="1"/>
              <a:t>Flutter</a:t>
            </a:r>
            <a:r>
              <a:rPr lang="de-DE" sz="2400" dirty="0"/>
              <a:t> am besten immer in die Klinik mitbringen</a:t>
            </a:r>
            <a:endParaRPr lang="de-DE" sz="2400" b="1" dirty="0">
              <a:latin typeface="Arial" charset="0"/>
              <a:cs typeface="Arial" charset="0"/>
            </a:endParaRPr>
          </a:p>
          <a:p>
            <a:pPr marL="342900" indent="-342900">
              <a:buFontTx/>
              <a:buChar char="-"/>
            </a:pPr>
            <a:endParaRPr lang="de-DE" sz="2400" dirty="0"/>
          </a:p>
          <a:p>
            <a:pPr marL="342900" indent="-342900">
              <a:buFontTx/>
              <a:buChar char="-"/>
            </a:pPr>
            <a:r>
              <a:rPr lang="de-DE" sz="2400" dirty="0" smtClean="0"/>
              <a:t>bei Atemproblemen, Husten, Brustschmerzen muss ein Röntgen der Lunge angefordert werden</a:t>
            </a:r>
          </a:p>
          <a:p>
            <a:endParaRPr lang="de-DE" b="1" dirty="0" smtClean="0">
              <a:latin typeface="Arial" charset="0"/>
              <a:cs typeface="Arial" charset="0"/>
            </a:endParaRPr>
          </a:p>
          <a:p>
            <a:endParaRPr lang="de-DE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30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Milzsequestration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sz="2000" b="1" dirty="0" smtClean="0"/>
              <a:t>Blut versackt in der Milz -  Milzvergrößerung</a:t>
            </a:r>
          </a:p>
          <a:p>
            <a:r>
              <a:rPr lang="de-DE" sz="2000" b="1" dirty="0" smtClean="0"/>
              <a:t>       (Milz ist unterhalb der Rippen tastbar, deshalb </a:t>
            </a:r>
            <a:r>
              <a:rPr lang="de-DE" sz="2400" b="1" dirty="0" smtClean="0"/>
              <a:t>Milzpalpation</a:t>
            </a:r>
            <a:r>
              <a:rPr lang="de-DE" sz="2000" b="1" dirty="0" smtClean="0"/>
              <a:t> durch Eltern)</a:t>
            </a:r>
          </a:p>
          <a:p>
            <a:pPr marL="285750" indent="-285750">
              <a:buFontTx/>
              <a:buChar char="-"/>
            </a:pPr>
            <a:endParaRPr lang="de-DE" sz="2000" b="1" dirty="0"/>
          </a:p>
          <a:p>
            <a:pPr marL="285750" indent="-285750">
              <a:buFontTx/>
              <a:buChar char="-"/>
            </a:pPr>
            <a:r>
              <a:rPr lang="de-DE" sz="2000" b="1" dirty="0" smtClean="0"/>
              <a:t>bei </a:t>
            </a:r>
            <a:r>
              <a:rPr lang="de-DE" sz="2000" b="1" dirty="0" err="1" smtClean="0"/>
              <a:t>HbSS-</a:t>
            </a:r>
            <a:r>
              <a:rPr lang="de-DE" sz="2000" b="1" dirty="0" err="1">
                <a:latin typeface="+mn-lt"/>
                <a:cs typeface="Arial" charset="0"/>
              </a:rPr>
              <a:t>HbSD</a:t>
            </a:r>
            <a:r>
              <a:rPr lang="de-DE" sz="2000" b="1" dirty="0">
                <a:latin typeface="+mn-lt"/>
                <a:cs typeface="Arial" charset="0"/>
              </a:rPr>
              <a:t>, </a:t>
            </a:r>
            <a:r>
              <a:rPr lang="de-DE" sz="2000" b="1" dirty="0" err="1">
                <a:latin typeface="+mn-lt"/>
                <a:cs typeface="Arial" charset="0"/>
              </a:rPr>
              <a:t>HbSß°Thal</a:t>
            </a:r>
            <a:r>
              <a:rPr lang="de-DE" sz="2000" b="1" dirty="0">
                <a:latin typeface="+mn-lt"/>
                <a:cs typeface="Arial" charset="0"/>
              </a:rPr>
              <a:t> </a:t>
            </a:r>
            <a:r>
              <a:rPr lang="de-DE" sz="2000" b="1" dirty="0" smtClean="0"/>
              <a:t>Kindern bis 6.- 8. Lebensjahr</a:t>
            </a:r>
            <a:endParaRPr lang="de-DE" sz="2000" b="1" dirty="0"/>
          </a:p>
          <a:p>
            <a:pPr marL="285750" indent="-285750">
              <a:buFontTx/>
              <a:buChar char="-"/>
            </a:pPr>
            <a:r>
              <a:rPr lang="de-DE" sz="2000" b="1" dirty="0" smtClean="0"/>
              <a:t>bei </a:t>
            </a:r>
            <a:r>
              <a:rPr lang="de-DE" sz="2000" b="1" dirty="0" err="1"/>
              <a:t>HbSC</a:t>
            </a:r>
            <a:r>
              <a:rPr lang="de-DE" sz="2000" b="1" dirty="0"/>
              <a:t>, </a:t>
            </a:r>
            <a:r>
              <a:rPr lang="de-DE" sz="2000" b="1" dirty="0" err="1"/>
              <a:t>HbSßThal</a:t>
            </a:r>
            <a:r>
              <a:rPr lang="de-DE" sz="2000" b="1" dirty="0"/>
              <a:t>, </a:t>
            </a:r>
            <a:r>
              <a:rPr lang="de-DE" sz="2000" b="1" dirty="0" err="1"/>
              <a:t>HbSLepore</a:t>
            </a:r>
            <a:r>
              <a:rPr lang="de-DE" sz="2000" b="1" dirty="0"/>
              <a:t> bis </a:t>
            </a:r>
            <a:r>
              <a:rPr lang="de-DE" sz="2000" b="1" dirty="0" smtClean="0"/>
              <a:t>Erwachsenenalter</a:t>
            </a:r>
          </a:p>
          <a:p>
            <a:pPr marL="285750" indent="-285750">
              <a:buFontTx/>
              <a:buChar char="-"/>
            </a:pPr>
            <a:endParaRPr lang="de-DE" sz="2000" b="1" dirty="0"/>
          </a:p>
          <a:p>
            <a:pPr marL="285750" indent="-285750">
              <a:buFontTx/>
              <a:buChar char="-"/>
            </a:pPr>
            <a:r>
              <a:rPr lang="de-DE" sz="2000" b="1" dirty="0" err="1" smtClean="0"/>
              <a:t>Hb</a:t>
            </a:r>
            <a:r>
              <a:rPr lang="de-DE" sz="2000" b="1" dirty="0" smtClean="0"/>
              <a:t> erniedrigt, Retis hoch, </a:t>
            </a:r>
            <a:r>
              <a:rPr lang="de-DE" sz="2000" b="1" dirty="0" err="1" smtClean="0"/>
              <a:t>Thrombos</a:t>
            </a:r>
            <a:r>
              <a:rPr lang="de-DE" sz="2000" b="1" dirty="0" smtClean="0"/>
              <a:t> niedrig</a:t>
            </a:r>
            <a:endParaRPr lang="de-DE" sz="2000" b="1" dirty="0"/>
          </a:p>
          <a:p>
            <a:pPr marL="285750" indent="-285750">
              <a:buFontTx/>
              <a:buChar char="-"/>
            </a:pPr>
            <a:r>
              <a:rPr lang="de-DE" sz="2000" b="1" dirty="0" smtClean="0"/>
              <a:t>innerhalb </a:t>
            </a:r>
            <a:r>
              <a:rPr lang="de-DE" sz="2000" b="1" dirty="0"/>
              <a:t>von Stunden Schock </a:t>
            </a:r>
            <a:r>
              <a:rPr lang="de-DE" sz="2000" b="1" dirty="0" smtClean="0"/>
              <a:t>möglich</a:t>
            </a:r>
          </a:p>
          <a:p>
            <a:endParaRPr lang="de-DE" sz="2000" b="1" dirty="0"/>
          </a:p>
          <a:p>
            <a:pPr marL="285750" indent="-285750">
              <a:buFontTx/>
              <a:buChar char="-"/>
            </a:pPr>
            <a:r>
              <a:rPr lang="de-DE" sz="2000" b="1" dirty="0"/>
              <a:t>"große" und "kleine" </a:t>
            </a:r>
            <a:r>
              <a:rPr lang="de-DE" sz="2000" b="1" dirty="0" smtClean="0"/>
              <a:t>Milzsequestrationen</a:t>
            </a:r>
            <a:endParaRPr lang="de-DE" sz="2000" b="1" dirty="0"/>
          </a:p>
          <a:p>
            <a:pPr marL="285750" indent="-285750">
              <a:buFontTx/>
              <a:buChar char="-"/>
            </a:pPr>
            <a:r>
              <a:rPr lang="de-DE" sz="2000" b="1" dirty="0" smtClean="0"/>
              <a:t>sofortige </a:t>
            </a:r>
            <a:r>
              <a:rPr lang="de-DE" sz="2000" b="1" dirty="0"/>
              <a:t>Transfusion bei großer MS (cave: Mobilisierung von Blut in </a:t>
            </a:r>
            <a:r>
              <a:rPr lang="de-DE" sz="2000" b="1" dirty="0" smtClean="0"/>
              <a:t>Milz)</a:t>
            </a:r>
            <a:endParaRPr lang="de-DE" sz="2000" b="1" dirty="0"/>
          </a:p>
          <a:p>
            <a:pPr marL="285750" indent="-285750">
              <a:buFontTx/>
              <a:buChar char="-"/>
            </a:pPr>
            <a:r>
              <a:rPr lang="de-DE" sz="2000" b="1" dirty="0" err="1" smtClean="0"/>
              <a:t>Splenektomie</a:t>
            </a:r>
            <a:r>
              <a:rPr lang="de-DE" sz="2000" b="1" dirty="0" smtClean="0"/>
              <a:t> </a:t>
            </a:r>
            <a:r>
              <a:rPr lang="de-DE" sz="2000" b="1" dirty="0"/>
              <a:t>nach 1 großen und &gt; 2 kleinen MS (unabhängig vom Alter!</a:t>
            </a:r>
            <a:r>
              <a:rPr lang="de-DE" sz="2000" b="1" dirty="0" smtClean="0"/>
              <a:t>)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52437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233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1275"/>
            <a:ext cx="8001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8101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Priapismus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de-DE" sz="2400" b="1" dirty="0" smtClean="0"/>
              <a:t>Schmerzhafte, anhaltende unwillentliche Erektion des Penis</a:t>
            </a:r>
          </a:p>
          <a:p>
            <a:pPr marL="342900" indent="-342900">
              <a:buFontTx/>
              <a:buChar char="-"/>
            </a:pPr>
            <a:r>
              <a:rPr lang="de-DE" sz="2400" b="1" dirty="0" err="1"/>
              <a:t>Blutabflußbehinderung</a:t>
            </a:r>
            <a:r>
              <a:rPr lang="de-DE" sz="2400" b="1" dirty="0"/>
              <a:t> aus den Schwellkörpern</a:t>
            </a:r>
          </a:p>
          <a:p>
            <a:pPr marL="342900" indent="-342900">
              <a:buFontTx/>
              <a:buChar char="-"/>
            </a:pPr>
            <a:endParaRPr lang="de-DE" sz="2400" b="1" dirty="0" smtClean="0"/>
          </a:p>
          <a:p>
            <a:pPr marL="342900" indent="-342900">
              <a:buFontTx/>
              <a:buChar char="-"/>
            </a:pPr>
            <a:r>
              <a:rPr lang="de-DE" sz="2400" b="1" dirty="0"/>
              <a:t>v</a:t>
            </a:r>
            <a:r>
              <a:rPr lang="de-DE" sz="2400" b="1" dirty="0" smtClean="0"/>
              <a:t>or allem jugendliche und erwachsene männliche SZ-Patienten</a:t>
            </a:r>
          </a:p>
          <a:p>
            <a:endParaRPr lang="de-DE" sz="2400" b="1" dirty="0" smtClean="0"/>
          </a:p>
          <a:p>
            <a:r>
              <a:rPr lang="de-DE" sz="2400" b="1" dirty="0" smtClean="0"/>
              <a:t>Häufigkeit</a:t>
            </a:r>
            <a:r>
              <a:rPr lang="de-DE" sz="2400" b="1" dirty="0"/>
              <a:t>:	Kinder 5-14 J 	 6-10%</a:t>
            </a:r>
          </a:p>
          <a:p>
            <a:r>
              <a:rPr lang="de-DE" sz="2400" b="1" dirty="0"/>
              <a:t>		</a:t>
            </a:r>
            <a:r>
              <a:rPr lang="de-DE" sz="2400" b="1" dirty="0" smtClean="0"/>
              <a:t>&lt; </a:t>
            </a:r>
            <a:r>
              <a:rPr lang="de-DE" sz="2400" b="1" dirty="0"/>
              <a:t>20 Jahre  	</a:t>
            </a:r>
            <a:r>
              <a:rPr lang="de-DE" sz="2400" b="1" dirty="0" smtClean="0"/>
              <a:t> </a:t>
            </a:r>
            <a:r>
              <a:rPr lang="de-DE" sz="2400" b="1" dirty="0"/>
              <a:t>30%</a:t>
            </a:r>
          </a:p>
          <a:p>
            <a:r>
              <a:rPr lang="de-DE" sz="2400" b="1" dirty="0"/>
              <a:t>		</a:t>
            </a:r>
            <a:r>
              <a:rPr lang="de-DE" sz="2400" b="1" dirty="0" smtClean="0"/>
              <a:t>&gt; </a:t>
            </a:r>
            <a:r>
              <a:rPr lang="de-DE" sz="2400" b="1" dirty="0"/>
              <a:t>20 Jahre 	</a:t>
            </a:r>
            <a:r>
              <a:rPr lang="de-DE" sz="2400" b="1" dirty="0" smtClean="0"/>
              <a:t>30</a:t>
            </a:r>
            <a:r>
              <a:rPr lang="de-DE" sz="2400" b="1" dirty="0"/>
              <a:t>-45%</a:t>
            </a:r>
          </a:p>
          <a:p>
            <a:endParaRPr lang="de-DE" sz="2000" b="1" dirty="0" smtClean="0"/>
          </a:p>
          <a:p>
            <a:endParaRPr lang="de-DE" sz="2000" b="1" dirty="0" smtClean="0"/>
          </a:p>
          <a:p>
            <a:endParaRPr lang="de-DE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1141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Priapismus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sz="2400" b="1" dirty="0" smtClean="0"/>
              <a:t>CAVE</a:t>
            </a:r>
            <a:r>
              <a:rPr lang="de-DE" sz="2400" b="1" dirty="0"/>
              <a:t>:  Bei Priapismus &gt;4h droht Impotenz!!!! </a:t>
            </a:r>
            <a:endParaRPr lang="de-DE" sz="2400" b="1" dirty="0" smtClean="0"/>
          </a:p>
          <a:p>
            <a:pPr marL="285750" indent="-285750">
              <a:buFontTx/>
              <a:buChar char="-"/>
            </a:pPr>
            <a:endParaRPr lang="de-DE" sz="2400" b="1" dirty="0"/>
          </a:p>
          <a:p>
            <a:r>
              <a:rPr lang="de-DE" sz="2400" b="1" dirty="0" smtClean="0"/>
              <a:t>Maßnahmen: </a:t>
            </a:r>
          </a:p>
          <a:p>
            <a:pPr marL="285750" indent="-285750">
              <a:buFontTx/>
              <a:buChar char="-"/>
            </a:pPr>
            <a:r>
              <a:rPr lang="de-DE" sz="2400" b="1" dirty="0"/>
              <a:t>d</a:t>
            </a:r>
            <a:r>
              <a:rPr lang="de-DE" sz="2400" b="1" dirty="0" smtClean="0"/>
              <a:t>urch den Patienten zuhause: Wasserlassen, orale Schmerzmittel, warmes Bad</a:t>
            </a:r>
          </a:p>
          <a:p>
            <a:pPr marL="285750" indent="-285750">
              <a:buFontTx/>
              <a:buChar char="-"/>
            </a:pPr>
            <a:r>
              <a:rPr lang="de-DE" sz="2400" b="1" dirty="0"/>
              <a:t>b</a:t>
            </a:r>
            <a:r>
              <a:rPr lang="de-DE" sz="2400" b="1" dirty="0" smtClean="0"/>
              <a:t>ei anhaltendem Priapismus: Vorstellung beim Urologen (Notfall/Klinik!)</a:t>
            </a:r>
          </a:p>
          <a:p>
            <a:r>
              <a:rPr lang="de-DE" sz="2400" b="1" dirty="0" smtClean="0"/>
              <a:t>	Akuttherapie: </a:t>
            </a:r>
            <a:r>
              <a:rPr lang="de-DE" sz="2400" b="1" dirty="0" err="1" smtClean="0"/>
              <a:t>Etilefrin</a:t>
            </a:r>
            <a:r>
              <a:rPr lang="de-DE" sz="2400" b="1" dirty="0" smtClean="0"/>
              <a:t> (</a:t>
            </a:r>
            <a:r>
              <a:rPr lang="de-DE" sz="2400" b="1" dirty="0" err="1" smtClean="0"/>
              <a:t>Sympatomimetikum</a:t>
            </a:r>
            <a:r>
              <a:rPr lang="de-DE" sz="2400" b="1" dirty="0" smtClean="0"/>
              <a:t>) </a:t>
            </a:r>
            <a:r>
              <a:rPr lang="de-DE" sz="2400" b="1" dirty="0" err="1" smtClean="0"/>
              <a:t>p.o</a:t>
            </a:r>
            <a:r>
              <a:rPr lang="de-DE" sz="2400" b="1" dirty="0" smtClean="0"/>
              <a:t>. bzw. 	</a:t>
            </a:r>
            <a:r>
              <a:rPr lang="de-DE" sz="2400" b="1" dirty="0" err="1" smtClean="0"/>
              <a:t>intracavernös</a:t>
            </a:r>
            <a:endParaRPr lang="de-DE" sz="2400" b="1" dirty="0" smtClean="0"/>
          </a:p>
          <a:p>
            <a:r>
              <a:rPr lang="de-DE" sz="2400" b="1" dirty="0" smtClean="0"/>
              <a:t>	Dauertherapie: </a:t>
            </a:r>
            <a:r>
              <a:rPr lang="de-DE" sz="2400" b="1" dirty="0" err="1" smtClean="0"/>
              <a:t>Etilefrin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p.o.tgl</a:t>
            </a:r>
            <a:r>
              <a:rPr lang="de-DE" sz="2400" b="1" dirty="0" smtClean="0"/>
              <a:t>. </a:t>
            </a:r>
          </a:p>
          <a:p>
            <a:endParaRPr lang="de-DE" b="1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5837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b="1" dirty="0"/>
              <a:t>H</a:t>
            </a:r>
            <a:r>
              <a:rPr lang="de-DE" sz="2000" b="1" dirty="0"/>
              <a:t>üftkopfnekrose (bis 35. Lebensjahr 50% aller Sichelzellpatienten</a:t>
            </a:r>
            <a:r>
              <a:rPr lang="de-DE" sz="2000" b="1" dirty="0" smtClean="0"/>
              <a:t>)</a:t>
            </a:r>
          </a:p>
          <a:p>
            <a:endParaRPr lang="de-DE" sz="2000" b="1" dirty="0"/>
          </a:p>
          <a:p>
            <a:r>
              <a:rPr lang="de-DE" sz="2000" b="1" dirty="0" err="1" smtClean="0"/>
              <a:t>Humeruskopfnekrose</a:t>
            </a:r>
            <a:endParaRPr lang="de-DE" sz="2000" b="1" dirty="0" smtClean="0"/>
          </a:p>
          <a:p>
            <a:endParaRPr lang="de-DE" sz="2000" b="1" dirty="0"/>
          </a:p>
          <a:p>
            <a:r>
              <a:rPr lang="de-DE" sz="2000" b="1" dirty="0" smtClean="0"/>
              <a:t>Osteomyelitis</a:t>
            </a:r>
          </a:p>
          <a:p>
            <a:endParaRPr lang="de-DE" sz="2000" b="1" dirty="0"/>
          </a:p>
          <a:p>
            <a:r>
              <a:rPr lang="de-DE" sz="2000" b="1" dirty="0"/>
              <a:t>Deckplatteneinbrüche (NICHT Osteoporose!</a:t>
            </a:r>
            <a:r>
              <a:rPr lang="de-DE" sz="2000" b="1" dirty="0" smtClean="0"/>
              <a:t>)</a:t>
            </a:r>
          </a:p>
          <a:p>
            <a:endParaRPr lang="de-DE" sz="2000" b="1" dirty="0"/>
          </a:p>
          <a:p>
            <a:r>
              <a:rPr lang="de-DE" sz="2000" b="1" dirty="0"/>
              <a:t>Knieschmerzen durch gelenknahe Knocheninfarkte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Probleme des Skelettsystems</a:t>
            </a:r>
            <a:endParaRPr lang="de-DE" sz="2800" dirty="0"/>
          </a:p>
        </p:txBody>
      </p:sp>
      <p:pic>
        <p:nvPicPr>
          <p:cNvPr id="7" name="Picture 2" descr="2003000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/>
          <a:srcRect l="15315" r="1531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6421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sz="2000" dirty="0"/>
              <a:t>Frühsymptome der Hüftkopfnekrosen sind </a:t>
            </a:r>
            <a:r>
              <a:rPr lang="de-DE" sz="2000" b="1" dirty="0"/>
              <a:t>Schmerzen in Leisten, Knien, </a:t>
            </a:r>
            <a:r>
              <a:rPr lang="de-DE" sz="2000" b="1" dirty="0" smtClean="0"/>
              <a:t>Gesäß</a:t>
            </a:r>
          </a:p>
          <a:p>
            <a:endParaRPr lang="de-DE" sz="2000" b="1" dirty="0"/>
          </a:p>
          <a:p>
            <a:r>
              <a:rPr lang="de-DE" sz="2000" dirty="0"/>
              <a:t>Bei Stadium I / II noch Anbohren </a:t>
            </a:r>
            <a:r>
              <a:rPr lang="de-DE" sz="2000" dirty="0" smtClean="0"/>
              <a:t>der Nekrosen möglich 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 smtClean="0"/>
              <a:t>Gelenkersatz (TEP) (</a:t>
            </a:r>
            <a:r>
              <a:rPr lang="de-DE" sz="2000" dirty="0" err="1" smtClean="0"/>
              <a:t>Humerus</a:t>
            </a:r>
            <a:r>
              <a:rPr lang="de-DE" sz="2000" dirty="0" smtClean="0"/>
              <a:t>/ </a:t>
            </a:r>
            <a:r>
              <a:rPr lang="de-DE" sz="2000" dirty="0" err="1" smtClean="0"/>
              <a:t>Femur</a:t>
            </a:r>
            <a:r>
              <a:rPr lang="de-DE" sz="2000" dirty="0" smtClean="0"/>
              <a:t>)</a:t>
            </a:r>
          </a:p>
          <a:p>
            <a:endParaRPr lang="de-DE" sz="2000" dirty="0"/>
          </a:p>
          <a:p>
            <a:r>
              <a:rPr lang="de-DE" sz="2000" dirty="0" smtClean="0"/>
              <a:t>Physiotherapie bei Deckplatteneinbrüchen</a:t>
            </a:r>
            <a:endParaRPr lang="de-DE" sz="2000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Probleme des Skelettsystems</a:t>
            </a:r>
            <a:endParaRPr lang="de-DE" sz="2800" dirty="0"/>
          </a:p>
        </p:txBody>
      </p:sp>
      <p:pic>
        <p:nvPicPr>
          <p:cNvPr id="6" name="Picture 2" descr="C:\Dokumente und Einstellungen\AVR\Eigene Dateien\Eigene Bilder\2005\Röntgen\20030012a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/>
          <a:srcRect t="9318" b="931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39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sz="2000" dirty="0" smtClean="0"/>
              <a:t>am </a:t>
            </a:r>
            <a:r>
              <a:rPr lang="de-DE" sz="2000" dirty="0"/>
              <a:t>häufigsten bei </a:t>
            </a:r>
            <a:r>
              <a:rPr lang="de-DE" sz="2000" dirty="0" smtClean="0"/>
              <a:t>Adoleszenten</a:t>
            </a:r>
          </a:p>
          <a:p>
            <a:pPr marL="285750" indent="-285750">
              <a:buFontTx/>
              <a:buChar char="-"/>
            </a:pPr>
            <a:r>
              <a:rPr lang="de-DE" sz="2000" dirty="0" smtClean="0"/>
              <a:t>Ausschluss </a:t>
            </a:r>
            <a:r>
              <a:rPr lang="de-DE" sz="2000" dirty="0"/>
              <a:t>einer darunter liegenden </a:t>
            </a:r>
            <a:r>
              <a:rPr lang="de-DE" sz="2000" dirty="0" smtClean="0"/>
              <a:t>Osteomyelitis</a:t>
            </a:r>
          </a:p>
          <a:p>
            <a:pPr marL="285750" indent="-285750">
              <a:buFontTx/>
              <a:buChar char="-"/>
            </a:pPr>
            <a:r>
              <a:rPr lang="de-DE" sz="2000" dirty="0" smtClean="0"/>
              <a:t>Wenn </a:t>
            </a:r>
            <a:r>
              <a:rPr lang="de-DE" sz="2000" dirty="0"/>
              <a:t>unter HC entstanden, HC reduzieren/absetzen </a:t>
            </a:r>
            <a:endParaRPr lang="de-DE" sz="2000" dirty="0" smtClean="0"/>
          </a:p>
          <a:p>
            <a:pPr marL="285750" indent="-285750">
              <a:buFontTx/>
              <a:buChar char="-"/>
            </a:pPr>
            <a:r>
              <a:rPr lang="de-DE" sz="2000" dirty="0" smtClean="0"/>
              <a:t>Behandlung  </a:t>
            </a:r>
            <a:r>
              <a:rPr lang="de-DE" sz="2000" dirty="0"/>
              <a:t>langwierig und frustrierend </a:t>
            </a:r>
          </a:p>
          <a:p>
            <a:pPr marL="285750" indent="-285750">
              <a:buFontTx/>
              <a:buChar char="-"/>
            </a:pPr>
            <a:r>
              <a:rPr lang="de-DE" sz="2000" dirty="0" smtClean="0"/>
              <a:t>mehrfach </a:t>
            </a:r>
            <a:r>
              <a:rPr lang="de-DE" sz="2000" dirty="0"/>
              <a:t>täglich Beine </a:t>
            </a:r>
            <a:r>
              <a:rPr lang="de-DE" sz="2000" dirty="0" smtClean="0"/>
              <a:t>hochlagern</a:t>
            </a:r>
            <a:endParaRPr lang="de-DE" sz="2000" dirty="0"/>
          </a:p>
          <a:p>
            <a:pPr marL="285750" indent="-285750">
              <a:buFontTx/>
              <a:buChar char="-"/>
            </a:pPr>
            <a:r>
              <a:rPr lang="de-DE" sz="2000" dirty="0" err="1" smtClean="0"/>
              <a:t>Antibiotica</a:t>
            </a:r>
            <a:r>
              <a:rPr lang="de-DE" sz="2000" dirty="0"/>
              <a:t>, wenn </a:t>
            </a:r>
            <a:r>
              <a:rPr lang="de-DE" sz="2000" dirty="0" err="1" smtClean="0"/>
              <a:t>nötig</a:t>
            </a:r>
            <a:r>
              <a:rPr lang="de-DE" sz="2000" dirty="0"/>
              <a:t>, nie lokal sondern systemisch </a:t>
            </a:r>
          </a:p>
          <a:p>
            <a:pPr marL="285750" indent="-285750">
              <a:buFontTx/>
              <a:buChar char="-"/>
            </a:pPr>
            <a:r>
              <a:rPr lang="de-DE" sz="2000" dirty="0" smtClean="0"/>
              <a:t>lokale </a:t>
            </a:r>
            <a:r>
              <a:rPr lang="de-DE" sz="2000" dirty="0"/>
              <a:t>Maßnahmen: z. B. </a:t>
            </a:r>
            <a:r>
              <a:rPr lang="de-DE" sz="2000" dirty="0" err="1"/>
              <a:t>UrgoCell</a:t>
            </a:r>
            <a:r>
              <a:rPr lang="de-DE" sz="2000" dirty="0"/>
              <a:t> </a:t>
            </a:r>
            <a:endParaRPr lang="de-DE" sz="2000" dirty="0" smtClean="0"/>
          </a:p>
          <a:p>
            <a:pPr marL="285750" indent="-285750">
              <a:buFontTx/>
              <a:buChar char="-"/>
            </a:pPr>
            <a:endParaRPr lang="de-DE" sz="2000" dirty="0" smtClean="0"/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Unterschenkelulcera</a:t>
            </a:r>
            <a:endParaRPr lang="de-DE" sz="2800" dirty="0"/>
          </a:p>
        </p:txBody>
      </p:sp>
      <p:pic>
        <p:nvPicPr>
          <p:cNvPr id="5" name="Grafik 1" descr="LegUlcer3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19049" r="1904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7881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 </a:t>
            </a:r>
            <a:r>
              <a:rPr lang="de-DE" altLang="de-DE" sz="2800" dirty="0" smtClean="0"/>
              <a:t>Therapieansätze bei der Sichelzellkrankheit</a:t>
            </a:r>
          </a:p>
        </p:txBody>
      </p:sp>
      <p:sp>
        <p:nvSpPr>
          <p:cNvPr id="29699" name="Textfeld 7"/>
          <p:cNvSpPr txBox="1">
            <a:spLocks noChangeArrowheads="1"/>
          </p:cNvSpPr>
          <p:nvPr/>
        </p:nvSpPr>
        <p:spPr bwMode="auto">
          <a:xfrm>
            <a:off x="250825" y="1484313"/>
            <a:ext cx="4249738" cy="2232025"/>
          </a:xfrm>
          <a:prstGeom prst="rect">
            <a:avLst/>
          </a:prstGeom>
          <a:solidFill>
            <a:srgbClr val="E3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144000" rIns="216000" bIns="144000"/>
          <a:lstStyle>
            <a:lvl1pPr>
              <a:defRPr>
                <a:solidFill>
                  <a:schemeClr val="tx1"/>
                </a:solidFill>
                <a:latin typeface="Calibri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de-DE" altLang="de-DE" sz="2400" dirty="0" smtClean="0">
                <a:solidFill>
                  <a:srgbClr val="0096DC"/>
                </a:solidFill>
                <a:latin typeface="Calibri" pitchFamily="34" charset="0"/>
              </a:rPr>
              <a:t>Prophylaxe</a:t>
            </a:r>
          </a:p>
          <a:p>
            <a:endParaRPr lang="de-DE" altLang="de-DE" dirty="0">
              <a:solidFill>
                <a:srgbClr val="0096DC"/>
              </a:solidFill>
              <a:latin typeface="+mn-lt"/>
            </a:endParaRPr>
          </a:p>
          <a:p>
            <a:endParaRPr lang="de-DE" altLang="de-DE" dirty="0" smtClean="0">
              <a:solidFill>
                <a:srgbClr val="0096DC"/>
              </a:solidFill>
              <a:latin typeface="Calibri" pitchFamily="34" charset="0"/>
            </a:endParaRPr>
          </a:p>
          <a:p>
            <a:endParaRPr lang="de-DE" altLang="de-DE" dirty="0">
              <a:solidFill>
                <a:srgbClr val="0096DC"/>
              </a:solidFill>
              <a:latin typeface="Calibri" pitchFamily="34" charset="0"/>
            </a:endParaRPr>
          </a:p>
        </p:txBody>
      </p:sp>
      <p:sp>
        <p:nvSpPr>
          <p:cNvPr id="29700" name="Textfeld 8"/>
          <p:cNvSpPr txBox="1">
            <a:spLocks noChangeArrowheads="1"/>
          </p:cNvSpPr>
          <p:nvPr/>
        </p:nvSpPr>
        <p:spPr bwMode="auto">
          <a:xfrm>
            <a:off x="4643438" y="1484313"/>
            <a:ext cx="4249737" cy="2232025"/>
          </a:xfrm>
          <a:prstGeom prst="rect">
            <a:avLst/>
          </a:prstGeom>
          <a:solidFill>
            <a:srgbClr val="0096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144000" rIns="216000" bIns="144000"/>
          <a:lstStyle>
            <a:lvl1pPr>
              <a:defRPr>
                <a:solidFill>
                  <a:schemeClr val="tx1"/>
                </a:solidFill>
                <a:latin typeface="Calibri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de-DE" altLang="de-DE" sz="2400" dirty="0" smtClean="0">
                <a:solidFill>
                  <a:srgbClr val="FFFFFF"/>
                </a:solidFill>
                <a:latin typeface="Calibri" pitchFamily="34" charset="0"/>
              </a:rPr>
              <a:t>Symptomatische Therapie</a:t>
            </a:r>
          </a:p>
          <a:p>
            <a:endParaRPr lang="de-DE" altLang="de-DE" dirty="0" smtClean="0">
              <a:solidFill>
                <a:srgbClr val="FFFFFF"/>
              </a:solidFill>
              <a:latin typeface="Calibri" pitchFamily="34" charset="0"/>
            </a:endParaRPr>
          </a:p>
          <a:p>
            <a:endParaRPr lang="de-DE" altLang="de-DE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9701" name="Textfeld 9"/>
          <p:cNvSpPr txBox="1">
            <a:spLocks noChangeArrowheads="1"/>
          </p:cNvSpPr>
          <p:nvPr/>
        </p:nvSpPr>
        <p:spPr bwMode="auto">
          <a:xfrm>
            <a:off x="250825" y="3860800"/>
            <a:ext cx="4249738" cy="2232025"/>
          </a:xfrm>
          <a:prstGeom prst="rect">
            <a:avLst/>
          </a:prstGeom>
          <a:solidFill>
            <a:srgbClr val="0F2D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144000" rIns="216000" bIns="144000"/>
          <a:lstStyle>
            <a:lvl1pPr>
              <a:defRPr>
                <a:solidFill>
                  <a:schemeClr val="tx1"/>
                </a:solidFill>
                <a:latin typeface="Calibri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de-DE" altLang="de-DE" sz="2400" dirty="0" smtClean="0">
                <a:solidFill>
                  <a:srgbClr val="FFFFFF"/>
                </a:solidFill>
                <a:latin typeface="Calibri" pitchFamily="34" charset="0"/>
              </a:rPr>
              <a:t>Kurative Therapie</a:t>
            </a:r>
          </a:p>
          <a:p>
            <a:endParaRPr lang="de-DE" altLang="de-DE" dirty="0">
              <a:solidFill>
                <a:srgbClr val="FFFFFF"/>
              </a:solidFill>
              <a:latin typeface="Calibri" pitchFamily="34" charset="0"/>
            </a:endParaRPr>
          </a:p>
          <a:p>
            <a:endParaRPr lang="de-DE" altLang="de-DE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9702" name="Textfeld 10"/>
          <p:cNvSpPr txBox="1">
            <a:spLocks noChangeArrowheads="1"/>
          </p:cNvSpPr>
          <p:nvPr/>
        </p:nvSpPr>
        <p:spPr bwMode="auto">
          <a:xfrm>
            <a:off x="4643438" y="3867150"/>
            <a:ext cx="4249737" cy="2225675"/>
          </a:xfrm>
          <a:prstGeom prst="rect">
            <a:avLst/>
          </a:pr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144000" rIns="216000" bIns="144000"/>
          <a:lstStyle>
            <a:lvl1pPr>
              <a:defRPr>
                <a:solidFill>
                  <a:schemeClr val="tx1"/>
                </a:solidFill>
                <a:latin typeface="Calibri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endParaRPr lang="de-DE" altLang="de-DE" dirty="0">
              <a:latin typeface="Calibri" pitchFamily="34" charset="0"/>
            </a:endParaRPr>
          </a:p>
          <a:p>
            <a:endParaRPr lang="de-DE" altLang="de-DE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Hb</a:t>
            </a:r>
            <a:r>
              <a:rPr lang="de-DE" dirty="0" smtClean="0"/>
              <a:t>- </a:t>
            </a:r>
            <a:r>
              <a:rPr lang="de-DE" dirty="0" smtClean="0"/>
              <a:t>Abfall, Anämie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Blässe (Handinnenflächen/Schleimhäute/Bindehaut Auge)</a:t>
            </a:r>
          </a:p>
          <a:p>
            <a:endParaRPr lang="de-DE" dirty="0"/>
          </a:p>
          <a:p>
            <a:r>
              <a:rPr lang="de-DE" dirty="0" smtClean="0"/>
              <a:t>Abgeschlagenheit/Müdigkeit/Abnahme der </a:t>
            </a:r>
            <a:r>
              <a:rPr lang="de-DE" dirty="0" err="1" smtClean="0"/>
              <a:t>Leistungsfähigkit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 smtClean="0"/>
              <a:t>Erythrozytentransfusionen</a:t>
            </a:r>
            <a:r>
              <a:rPr lang="de-DE" sz="2800" dirty="0" smtClean="0"/>
              <a:t>  </a:t>
            </a:r>
            <a:endParaRPr lang="de-DE" sz="2800" dirty="0"/>
          </a:p>
        </p:txBody>
      </p:sp>
      <p:pic>
        <p:nvPicPr>
          <p:cNvPr id="5" name="Picture 2" descr="DSC00541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/>
          <a:srcRect l="13548" r="13548"/>
          <a:stretch>
            <a:fillRect/>
          </a:stretch>
        </p:blipFill>
        <p:spPr bwMode="auto">
          <a:xfrm>
            <a:off x="30923" y="1484313"/>
            <a:ext cx="424973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9785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Transfusionen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defTabSz="914400">
              <a:buFontTx/>
              <a:buChar char="-"/>
            </a:pPr>
            <a:r>
              <a:rPr lang="de-DE" sz="2400" dirty="0" smtClean="0">
                <a:latin typeface="+mn-lt"/>
              </a:rPr>
              <a:t>s</a:t>
            </a:r>
            <a:r>
              <a:rPr lang="de-DE" sz="2400" dirty="0" smtClean="0">
                <a:latin typeface="+mn-lt"/>
              </a:rPr>
              <a:t>trenge Indikationsstellung ( möglichst keine unnötigen Transfusionen durchführen)</a:t>
            </a:r>
          </a:p>
          <a:p>
            <a:pPr marL="342900" indent="-342900" defTabSz="914400">
              <a:buFontTx/>
              <a:buChar char="-"/>
            </a:pPr>
            <a:r>
              <a:rPr lang="de-DE" sz="2400" dirty="0" smtClean="0">
                <a:latin typeface="+mn-lt"/>
              </a:rPr>
              <a:t>Ziel- </a:t>
            </a:r>
            <a:r>
              <a:rPr lang="de-DE" sz="2400" dirty="0" err="1" smtClean="0">
                <a:latin typeface="+mn-lt"/>
              </a:rPr>
              <a:t>Hb</a:t>
            </a:r>
            <a:r>
              <a:rPr lang="de-DE" sz="2400" dirty="0" smtClean="0">
                <a:latin typeface="+mn-lt"/>
              </a:rPr>
              <a:t> ist der für den Patienten normale </a:t>
            </a:r>
            <a:r>
              <a:rPr lang="de-DE" sz="2400" dirty="0" err="1" smtClean="0">
                <a:latin typeface="+mn-lt"/>
              </a:rPr>
              <a:t>Hb</a:t>
            </a:r>
            <a:r>
              <a:rPr lang="de-DE" sz="2400" dirty="0" smtClean="0">
                <a:latin typeface="+mn-lt"/>
              </a:rPr>
              <a:t>-Wert; </a:t>
            </a:r>
          </a:p>
          <a:p>
            <a:pPr defTabSz="914400"/>
            <a:r>
              <a:rPr lang="de-DE" sz="2400" dirty="0">
                <a:latin typeface="+mn-lt"/>
              </a:rPr>
              <a:t>	</a:t>
            </a:r>
            <a:r>
              <a:rPr lang="de-DE" sz="2400" dirty="0" smtClean="0">
                <a:latin typeface="+mn-lt"/>
              </a:rPr>
              <a:t>nie den </a:t>
            </a:r>
            <a:r>
              <a:rPr lang="de-DE" sz="2400" dirty="0" err="1" smtClean="0">
                <a:latin typeface="+mn-lt"/>
              </a:rPr>
              <a:t>Hb</a:t>
            </a:r>
            <a:r>
              <a:rPr lang="de-DE" sz="2400" dirty="0" smtClean="0">
                <a:latin typeface="+mn-lt"/>
              </a:rPr>
              <a:t> Wert von 10- 11 </a:t>
            </a:r>
            <a:r>
              <a:rPr lang="de-DE" sz="2400" dirty="0" err="1" smtClean="0">
                <a:latin typeface="+mn-lt"/>
              </a:rPr>
              <a:t>g</a:t>
            </a:r>
            <a:r>
              <a:rPr lang="de-DE" sz="2400" dirty="0" smtClean="0">
                <a:latin typeface="+mn-lt"/>
              </a:rPr>
              <a:t>/dl überschreiten!</a:t>
            </a:r>
            <a:endParaRPr lang="de-DE" sz="2400" dirty="0">
              <a:latin typeface="Arial" charset="0"/>
            </a:endParaRPr>
          </a:p>
          <a:p>
            <a:pPr marL="342900" indent="-342900" defTabSz="914400">
              <a:buFont typeface="Verdana" charset="0"/>
              <a:buNone/>
            </a:pPr>
            <a:endParaRPr lang="de-DE" sz="2400" dirty="0">
              <a:latin typeface="Arial" charset="0"/>
            </a:endParaRPr>
          </a:p>
          <a:p>
            <a:r>
              <a:rPr lang="de-DE" sz="2400" b="1" dirty="0" smtClean="0">
                <a:solidFill>
                  <a:schemeClr val="tx2"/>
                </a:solidFill>
              </a:rPr>
              <a:t>Hyperviskositätssyndrom</a:t>
            </a:r>
            <a:endParaRPr lang="de-DE" sz="2400" b="1" dirty="0">
              <a:solidFill>
                <a:schemeClr val="tx2"/>
              </a:solidFill>
            </a:endParaRPr>
          </a:p>
          <a:p>
            <a:r>
              <a:rPr lang="de-DE" sz="2400" dirty="0"/>
              <a:t>Ursachen: </a:t>
            </a:r>
            <a:r>
              <a:rPr lang="de-DE" sz="2400" dirty="0" err="1"/>
              <a:t>Gefäßreaktion</a:t>
            </a:r>
            <a:r>
              <a:rPr lang="de-DE" sz="2400" dirty="0"/>
              <a:t> auf zu schnelle bzw. </a:t>
            </a:r>
            <a:r>
              <a:rPr lang="de-DE" sz="2400" dirty="0" err="1"/>
              <a:t>überflüssige</a:t>
            </a:r>
            <a:r>
              <a:rPr lang="de-DE" sz="2400" dirty="0"/>
              <a:t> Transfusion (z.B. Transfusion bei </a:t>
            </a:r>
            <a:r>
              <a:rPr lang="de-DE" sz="2400" dirty="0" err="1"/>
              <a:t>für</a:t>
            </a:r>
            <a:r>
              <a:rPr lang="de-DE" sz="2400" dirty="0"/>
              <a:t> Pat. </a:t>
            </a:r>
            <a:r>
              <a:rPr lang="de-DE" sz="2400" dirty="0" err="1"/>
              <a:t>üblichem</a:t>
            </a:r>
            <a:r>
              <a:rPr lang="de-DE" sz="2400" dirty="0"/>
              <a:t> </a:t>
            </a:r>
            <a:r>
              <a:rPr lang="de-DE" sz="2400" dirty="0" err="1"/>
              <a:t>Hämoglobin</a:t>
            </a:r>
            <a:r>
              <a:rPr lang="de-DE" sz="2400" dirty="0"/>
              <a:t>) </a:t>
            </a:r>
          </a:p>
          <a:p>
            <a:r>
              <a:rPr lang="de-DE" sz="2400" dirty="0"/>
              <a:t>Symptome: Kopfschmerzen, </a:t>
            </a:r>
            <a:r>
              <a:rPr lang="de-DE" sz="2400" dirty="0" err="1"/>
              <a:t>plötzl</a:t>
            </a:r>
            <a:r>
              <a:rPr lang="de-DE" sz="2400" dirty="0"/>
              <a:t>. arterieller Hypertonus; </a:t>
            </a:r>
            <a:r>
              <a:rPr lang="de-DE" sz="2400" dirty="0" err="1"/>
              <a:t>Krampfanfälle</a:t>
            </a:r>
            <a:r>
              <a:rPr lang="de-DE" sz="2400" dirty="0"/>
              <a:t>, </a:t>
            </a:r>
            <a:r>
              <a:rPr lang="de-DE" sz="2400" dirty="0" err="1"/>
              <a:t>posteriore</a:t>
            </a:r>
            <a:r>
              <a:rPr lang="de-DE" sz="2400" dirty="0"/>
              <a:t> </a:t>
            </a:r>
            <a:r>
              <a:rPr lang="de-DE" sz="2400" dirty="0" err="1"/>
              <a:t>Leukoenzephalopathie</a:t>
            </a:r>
            <a:r>
              <a:rPr lang="de-DE" sz="2400" dirty="0"/>
              <a:t>, Hirnblutung, Tod 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878976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Nebenwirkungen der Transfusion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defTabSz="914400">
              <a:buFontTx/>
              <a:buChar char="-"/>
            </a:pPr>
            <a:r>
              <a:rPr lang="de-DE" sz="2400" dirty="0" smtClean="0">
                <a:latin typeface="+mn-lt"/>
              </a:rPr>
              <a:t>Infektion</a:t>
            </a:r>
          </a:p>
          <a:p>
            <a:pPr marL="342900" indent="-342900" defTabSz="914400">
              <a:buFontTx/>
              <a:buChar char="-"/>
            </a:pPr>
            <a:r>
              <a:rPr lang="de-DE" sz="2400" dirty="0" smtClean="0">
                <a:latin typeface="+mn-lt"/>
              </a:rPr>
              <a:t>Sofortige allergische </a:t>
            </a:r>
            <a:r>
              <a:rPr lang="de-DE" sz="2400" dirty="0" smtClean="0">
                <a:latin typeface="+mn-lt"/>
              </a:rPr>
              <a:t>Reaktion</a:t>
            </a:r>
            <a:endParaRPr lang="de-DE" sz="2400" dirty="0">
              <a:latin typeface="+mn-lt"/>
            </a:endParaRPr>
          </a:p>
          <a:p>
            <a:pPr marL="342900" indent="-342900" defTabSz="914400">
              <a:buFontTx/>
              <a:buChar char="-"/>
            </a:pPr>
            <a:r>
              <a:rPr lang="de-DE" sz="2400" b="1" dirty="0" err="1" smtClean="0">
                <a:latin typeface="+mn-lt"/>
              </a:rPr>
              <a:t>AlloImmunisierung</a:t>
            </a:r>
            <a:endParaRPr lang="de-DE" sz="2400" b="1" dirty="0">
              <a:latin typeface="+mn-lt"/>
            </a:endParaRPr>
          </a:p>
          <a:p>
            <a:pPr marL="342900" indent="-342900" defTabSz="914400">
              <a:buFont typeface="Verdana" charset="0"/>
              <a:buNone/>
            </a:pPr>
            <a:r>
              <a:rPr lang="de-DE" sz="2400" dirty="0">
                <a:latin typeface="+mn-lt"/>
              </a:rPr>
              <a:t>	- untergruppengleiches Blut (Rhesus, </a:t>
            </a:r>
            <a:r>
              <a:rPr lang="de-DE" sz="2400" dirty="0" smtClean="0">
                <a:latin typeface="+mn-lt"/>
              </a:rPr>
              <a:t>Kell, Duffy</a:t>
            </a:r>
            <a:r>
              <a:rPr lang="de-DE" sz="2400" dirty="0" smtClean="0">
                <a:latin typeface="+mn-lt"/>
              </a:rPr>
              <a:t>)</a:t>
            </a:r>
          </a:p>
          <a:p>
            <a:pPr marL="342900" indent="-342900" defTabSz="914400">
              <a:buFont typeface="Verdana" charset="0"/>
              <a:buNone/>
            </a:pPr>
            <a:r>
              <a:rPr lang="de-DE" sz="2400" dirty="0">
                <a:latin typeface="+mn-lt"/>
              </a:rPr>
              <a:t>	</a:t>
            </a:r>
            <a:r>
              <a:rPr lang="de-DE" sz="2400" dirty="0" smtClean="0">
                <a:latin typeface="+mn-lt"/>
              </a:rPr>
              <a:t>-  </a:t>
            </a:r>
            <a:r>
              <a:rPr lang="de-DE" sz="2400" dirty="0" err="1" smtClean="0">
                <a:latin typeface="+mn-lt"/>
              </a:rPr>
              <a:t>hämolytische</a:t>
            </a:r>
            <a:r>
              <a:rPr lang="de-DE" sz="2400" dirty="0" smtClean="0">
                <a:latin typeface="+mn-lt"/>
              </a:rPr>
              <a:t> Transfusionsreaktion</a:t>
            </a:r>
            <a:endParaRPr lang="de-DE" sz="2400" dirty="0" smtClean="0">
              <a:latin typeface="+mn-lt"/>
            </a:endParaRPr>
          </a:p>
          <a:p>
            <a:pPr marL="342900" indent="-342900" defTabSz="914400">
              <a:buFont typeface="Verdana" charset="0"/>
              <a:buNone/>
            </a:pPr>
            <a:endParaRPr lang="de-DE" sz="2400" dirty="0">
              <a:latin typeface="+mn-lt"/>
            </a:endParaRPr>
          </a:p>
          <a:p>
            <a:pPr marL="342900" indent="-342900" defTabSz="914400">
              <a:buFontTx/>
              <a:buChar char="-"/>
            </a:pPr>
            <a:r>
              <a:rPr lang="de-DE" sz="2400" b="1" dirty="0" smtClean="0">
                <a:latin typeface="+mn-lt"/>
              </a:rPr>
              <a:t>Eisenüberladung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>
                <a:latin typeface="+mn-lt"/>
              </a:rPr>
              <a:t>(auch bei „einzelnen“ </a:t>
            </a:r>
            <a:r>
              <a:rPr lang="de-DE" sz="2400" dirty="0" smtClean="0">
                <a:latin typeface="+mn-lt"/>
              </a:rPr>
              <a:t>Transfusion)</a:t>
            </a:r>
            <a:endParaRPr lang="de-DE" sz="2400" dirty="0">
              <a:latin typeface="+mn-lt"/>
            </a:endParaRPr>
          </a:p>
          <a:p>
            <a:pPr marL="742950" lvl="1" indent="-285750" defTabSz="914400"/>
            <a:r>
              <a:rPr lang="de-DE" sz="2400" dirty="0">
                <a:latin typeface="+mn-lt"/>
              </a:rPr>
              <a:t>modifizierte Austauschtransfusion</a:t>
            </a:r>
          </a:p>
          <a:p>
            <a:pPr marL="742950" lvl="1" indent="-285750" defTabSz="914400"/>
            <a:r>
              <a:rPr lang="de-DE" sz="2400" dirty="0" err="1" smtClean="0">
                <a:latin typeface="+mn-lt"/>
              </a:rPr>
              <a:t>Erythrozytenapherese</a:t>
            </a:r>
            <a:endParaRPr lang="de-DE" sz="2400" dirty="0" smtClean="0">
              <a:latin typeface="+mn-lt"/>
            </a:endParaRPr>
          </a:p>
          <a:p>
            <a:pPr marL="742950" lvl="1" indent="-285750" defTabSz="914400"/>
            <a:r>
              <a:rPr lang="de-DE" sz="2400" dirty="0" err="1" smtClean="0">
                <a:latin typeface="+mn-lt"/>
              </a:rPr>
              <a:t>Chelattherapie</a:t>
            </a:r>
            <a:endParaRPr lang="de-DE" sz="2400" dirty="0">
              <a:latin typeface="+mn-lt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3345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e</a:t>
            </a:r>
            <a:r>
              <a:rPr lang="de-DE" sz="2800" dirty="0" smtClean="0"/>
              <a:t>inmalige Transfusion (akut)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z="2400" b="1" dirty="0" smtClean="0"/>
              <a:t>Bereitstellung von Sauerstoffträgern</a:t>
            </a:r>
          </a:p>
          <a:p>
            <a:pPr marL="285750" indent="-285750">
              <a:buFontTx/>
              <a:buChar char="-"/>
            </a:pPr>
            <a:endParaRPr lang="de-DE" b="1" dirty="0"/>
          </a:p>
          <a:p>
            <a:pPr marL="285750" indent="-285750">
              <a:buFontTx/>
              <a:buChar char="-"/>
            </a:pPr>
            <a:r>
              <a:rPr lang="de-DE" sz="2400" dirty="0" smtClean="0"/>
              <a:t>ATS </a:t>
            </a:r>
            <a:r>
              <a:rPr lang="de-DE" sz="2400" dirty="0"/>
              <a:t>(evtl. part. Austauschtransfusion bei </a:t>
            </a:r>
            <a:r>
              <a:rPr lang="de-DE" sz="2400" dirty="0" err="1"/>
              <a:t>Hb</a:t>
            </a:r>
            <a:r>
              <a:rPr lang="de-DE" sz="2400" dirty="0"/>
              <a:t> &gt; 7 </a:t>
            </a:r>
            <a:r>
              <a:rPr lang="de-DE" sz="2400" dirty="0" err="1"/>
              <a:t>g</a:t>
            </a:r>
            <a:r>
              <a:rPr lang="de-DE" sz="2400" dirty="0"/>
              <a:t>/dl</a:t>
            </a:r>
            <a:r>
              <a:rPr lang="de-DE" sz="2400" dirty="0" smtClean="0"/>
              <a:t>)</a:t>
            </a:r>
          </a:p>
          <a:p>
            <a:endParaRPr lang="de-DE" sz="2400" dirty="0"/>
          </a:p>
          <a:p>
            <a:pPr marL="285750" indent="-285750">
              <a:buFontTx/>
              <a:buChar char="-"/>
            </a:pPr>
            <a:r>
              <a:rPr lang="de-DE" sz="2400" dirty="0"/>
              <a:t>Milzsequestration </a:t>
            </a:r>
            <a:r>
              <a:rPr lang="de-DE" sz="2400" dirty="0" smtClean="0"/>
              <a:t>(Cave </a:t>
            </a:r>
            <a:r>
              <a:rPr lang="de-DE" sz="2400" dirty="0"/>
              <a:t>Mobilisierung von </a:t>
            </a:r>
            <a:r>
              <a:rPr lang="de-DE" sz="2400" dirty="0" err="1"/>
              <a:t>sequestr</a:t>
            </a:r>
            <a:r>
              <a:rPr lang="de-DE" sz="2400" dirty="0"/>
              <a:t>. </a:t>
            </a:r>
            <a:r>
              <a:rPr lang="de-DE" sz="2400" dirty="0" smtClean="0"/>
              <a:t>Blut)</a:t>
            </a:r>
            <a:endParaRPr lang="de-DE" sz="2400" dirty="0" smtClean="0"/>
          </a:p>
          <a:p>
            <a:endParaRPr lang="de-DE" sz="2400" dirty="0"/>
          </a:p>
          <a:p>
            <a:pPr marL="285750" indent="-285750">
              <a:buFontTx/>
              <a:buChar char="-"/>
            </a:pPr>
            <a:r>
              <a:rPr lang="de-DE" sz="2400" dirty="0"/>
              <a:t>schwere Aplasie bei </a:t>
            </a:r>
            <a:r>
              <a:rPr lang="de-DE" sz="2400" dirty="0" err="1"/>
              <a:t>Parvovirus</a:t>
            </a:r>
            <a:r>
              <a:rPr lang="de-DE" sz="2400" dirty="0"/>
              <a:t> B19 </a:t>
            </a:r>
            <a:r>
              <a:rPr lang="de-DE" sz="2400" dirty="0" smtClean="0"/>
              <a:t>Infektion (Ringelröteln)</a:t>
            </a:r>
          </a:p>
          <a:p>
            <a:pPr marL="285750" indent="-285750">
              <a:buFontTx/>
              <a:buChar char="-"/>
            </a:pPr>
            <a:endParaRPr lang="de-DE" sz="2400" dirty="0"/>
          </a:p>
          <a:p>
            <a:pPr marL="285750" indent="-285750">
              <a:buFontTx/>
              <a:buChar char="-"/>
            </a:pPr>
            <a:r>
              <a:rPr lang="de-DE" sz="2400" dirty="0"/>
              <a:t>Hyperhämolyse bei </a:t>
            </a:r>
            <a:r>
              <a:rPr lang="de-DE" sz="2400" dirty="0" smtClean="0"/>
              <a:t>Infektion</a:t>
            </a:r>
          </a:p>
          <a:p>
            <a:endParaRPr lang="de-DE" b="1" dirty="0" smtClean="0"/>
          </a:p>
          <a:p>
            <a:pPr marL="342900" indent="-342900"/>
            <a:r>
              <a:rPr lang="de-DE" dirty="0" smtClean="0">
                <a:latin typeface="Verdana" charset="0"/>
              </a:rPr>
              <a:t> </a:t>
            </a:r>
            <a:endParaRPr lang="de-DE" dirty="0">
              <a:latin typeface="Verdana" charset="0"/>
            </a:endParaRPr>
          </a:p>
          <a:p>
            <a:pPr marL="285750" indent="-285750">
              <a:buFontTx/>
              <a:buChar char="-"/>
            </a:pPr>
            <a:endParaRPr lang="de-DE" b="1" dirty="0"/>
          </a:p>
          <a:p>
            <a:pPr marL="285750" indent="-285750">
              <a:buFontTx/>
              <a:buChar char="-"/>
            </a:pPr>
            <a:endParaRPr lang="de-DE" b="1" dirty="0"/>
          </a:p>
          <a:p>
            <a:endParaRPr lang="de-DE" sz="2400" dirty="0">
              <a:solidFill>
                <a:srgbClr val="009BDC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648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Chronische (regelmäßige) Transfusionen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DE" b="1" dirty="0"/>
          </a:p>
          <a:p>
            <a:pPr marL="342900" indent="-342900"/>
            <a:r>
              <a:rPr lang="de-DE" sz="2400" b="1" dirty="0" smtClean="0">
                <a:latin typeface="+mn-lt"/>
              </a:rPr>
              <a:t>Unterdrückung </a:t>
            </a:r>
            <a:r>
              <a:rPr lang="de-DE" sz="2400" b="1" dirty="0">
                <a:latin typeface="+mn-lt"/>
              </a:rPr>
              <a:t>der </a:t>
            </a:r>
            <a:r>
              <a:rPr lang="de-DE" sz="2400" b="1" dirty="0" err="1">
                <a:latin typeface="+mn-lt"/>
              </a:rPr>
              <a:t>HbS</a:t>
            </a:r>
            <a:r>
              <a:rPr lang="de-DE" sz="2400" b="1" dirty="0">
                <a:latin typeface="+mn-lt"/>
              </a:rPr>
              <a:t>-Bildung (eigene Blutbildung)</a:t>
            </a:r>
          </a:p>
          <a:p>
            <a:pPr marL="342900" indent="-342900"/>
            <a:endParaRPr lang="de-DE" sz="2400" b="1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de-DE" sz="2400" dirty="0" smtClean="0">
                <a:latin typeface="+mn-lt"/>
              </a:rPr>
              <a:t>primäre </a:t>
            </a:r>
            <a:r>
              <a:rPr lang="de-DE" sz="2400" dirty="0">
                <a:latin typeface="+mn-lt"/>
              </a:rPr>
              <a:t>und sekundäre ZNS- Infarkt </a:t>
            </a:r>
            <a:r>
              <a:rPr lang="de-DE" sz="2400" dirty="0" smtClean="0">
                <a:latin typeface="+mn-lt"/>
              </a:rPr>
              <a:t>Prophylaxe (nach ZNS- Infarkt und bei </a:t>
            </a:r>
            <a:r>
              <a:rPr lang="de-DE" sz="2400" dirty="0" err="1" smtClean="0">
                <a:latin typeface="+mn-lt"/>
              </a:rPr>
              <a:t>pathol</a:t>
            </a:r>
            <a:r>
              <a:rPr lang="de-DE" sz="2400" dirty="0" smtClean="0">
                <a:latin typeface="+mn-lt"/>
              </a:rPr>
              <a:t>. TCDS)</a:t>
            </a:r>
          </a:p>
          <a:p>
            <a:pPr marL="342900" indent="-342900">
              <a:buFontTx/>
              <a:buChar char="-"/>
            </a:pPr>
            <a:endParaRPr lang="de-DE" sz="2400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de-DE" sz="2400" dirty="0" smtClean="0">
                <a:latin typeface="+mn-lt"/>
              </a:rPr>
              <a:t>Häufige ATS und schwerste Schmerzkrisen (wenn HC kein Erfolg)</a:t>
            </a:r>
          </a:p>
          <a:p>
            <a:pPr marL="342900" indent="-342900">
              <a:buFontTx/>
              <a:buChar char="-"/>
            </a:pPr>
            <a:endParaRPr lang="de-DE" sz="2400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de-DE" sz="2400" dirty="0" smtClean="0">
                <a:latin typeface="+mn-lt"/>
              </a:rPr>
              <a:t>Chronische Organschäden (renal, kardial, pulmonaler Hypertonus)</a:t>
            </a:r>
            <a:endParaRPr lang="de-DE" sz="2400" dirty="0">
              <a:latin typeface="+mn-lt"/>
            </a:endParaRPr>
          </a:p>
          <a:p>
            <a:pPr marL="342900" indent="-342900"/>
            <a:endParaRPr lang="de-DE" sz="2400" dirty="0">
              <a:latin typeface="+mn-lt"/>
            </a:endParaRPr>
          </a:p>
          <a:p>
            <a:pPr marL="342900" indent="-342900"/>
            <a:endParaRPr lang="de-DE" sz="2400" dirty="0">
              <a:latin typeface="+mn-lt"/>
            </a:endParaRPr>
          </a:p>
          <a:p>
            <a:pPr marL="342900" indent="-342900"/>
            <a:endParaRPr lang="de-DE" sz="2400" dirty="0">
              <a:latin typeface="+mn-lt"/>
            </a:endParaRPr>
          </a:p>
          <a:p>
            <a:pPr>
              <a:lnSpc>
                <a:spcPct val="90000"/>
              </a:lnSpc>
            </a:pPr>
            <a:endParaRPr lang="de-DE" sz="2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9602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Austauschtransfusion </a:t>
            </a:r>
            <a:br>
              <a:rPr lang="de-DE" sz="2800" dirty="0" smtClean="0"/>
            </a:br>
            <a:r>
              <a:rPr lang="de-DE" dirty="0" smtClean="0"/>
              <a:t>(</a:t>
            </a:r>
            <a:r>
              <a:rPr lang="de-DE" dirty="0"/>
              <a:t>M</a:t>
            </a:r>
            <a:r>
              <a:rPr lang="de-DE" dirty="0" smtClean="0"/>
              <a:t>anuell </a:t>
            </a:r>
            <a:r>
              <a:rPr lang="de-DE" dirty="0"/>
              <a:t>oder </a:t>
            </a:r>
            <a:r>
              <a:rPr lang="de-DE" dirty="0" err="1"/>
              <a:t>Erythrocytapherese</a:t>
            </a:r>
            <a:r>
              <a:rPr lang="de-DE" dirty="0"/>
              <a:t>) 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468313" y="1484312"/>
            <a:ext cx="8207375" cy="4897015"/>
          </a:xfrm>
        </p:spPr>
        <p:txBody>
          <a:bodyPr/>
          <a:lstStyle/>
          <a:p>
            <a:pPr marL="342900" indent="-342900"/>
            <a:r>
              <a:rPr lang="de-DE" sz="2400" b="1" dirty="0">
                <a:latin typeface="+mn-lt"/>
              </a:rPr>
              <a:t>Senkung des </a:t>
            </a:r>
            <a:r>
              <a:rPr lang="de-DE" sz="2400" b="1" dirty="0" err="1">
                <a:latin typeface="+mn-lt"/>
              </a:rPr>
              <a:t>HbS</a:t>
            </a:r>
            <a:r>
              <a:rPr lang="de-DE" sz="2400" b="1" dirty="0">
                <a:latin typeface="+mn-lt"/>
              </a:rPr>
              <a:t>- Anteiles im </a:t>
            </a:r>
            <a:r>
              <a:rPr lang="de-DE" sz="2400" b="1" dirty="0" smtClean="0">
                <a:latin typeface="+mn-lt"/>
              </a:rPr>
              <a:t>Blut </a:t>
            </a:r>
          </a:p>
          <a:p>
            <a:pPr marL="342900" indent="-342900"/>
            <a:r>
              <a:rPr lang="de-DE" sz="2400" b="1" dirty="0">
                <a:latin typeface="+mn-lt"/>
              </a:rPr>
              <a:t>	</a:t>
            </a:r>
            <a:endParaRPr lang="de-DE" sz="2400" b="1" dirty="0" smtClean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de-DE" sz="2400" dirty="0" smtClean="0">
                <a:latin typeface="+mn-lt"/>
              </a:rPr>
              <a:t>sofort </a:t>
            </a:r>
            <a:r>
              <a:rPr lang="de-DE" sz="2400" dirty="0">
                <a:latin typeface="+mn-lt"/>
              </a:rPr>
              <a:t>nach ZNS- </a:t>
            </a:r>
            <a:r>
              <a:rPr lang="de-DE" sz="2400" dirty="0" smtClean="0">
                <a:latin typeface="+mn-lt"/>
              </a:rPr>
              <a:t>Infarkt</a:t>
            </a:r>
          </a:p>
          <a:p>
            <a:pPr marL="342900" indent="-342900">
              <a:buFontTx/>
              <a:buChar char="-"/>
            </a:pPr>
            <a:endParaRPr lang="de-DE" sz="2400" dirty="0" smtClean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de-DE" sz="2400" dirty="0">
                <a:latin typeface="+mn-lt"/>
              </a:rPr>
              <a:t> </a:t>
            </a:r>
            <a:r>
              <a:rPr lang="de-DE" sz="2400" dirty="0" smtClean="0">
                <a:latin typeface="+mn-lt"/>
              </a:rPr>
              <a:t>schwere Infektion</a:t>
            </a:r>
          </a:p>
          <a:p>
            <a:pPr marL="342900" indent="-342900">
              <a:buFontTx/>
              <a:buChar char="-"/>
            </a:pPr>
            <a:endParaRPr lang="de-DE" sz="2400" dirty="0" smtClean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de-DE" sz="2400" dirty="0">
                <a:latin typeface="+mn-lt"/>
              </a:rPr>
              <a:t>d</a:t>
            </a:r>
            <a:r>
              <a:rPr lang="de-DE" sz="2400" dirty="0" smtClean="0">
                <a:latin typeface="+mn-lt"/>
              </a:rPr>
              <a:t>rohendes Multiorganversagen</a:t>
            </a:r>
          </a:p>
          <a:p>
            <a:pPr marL="342900" indent="-342900">
              <a:buFontTx/>
              <a:buChar char="-"/>
            </a:pPr>
            <a:endParaRPr lang="de-DE" sz="2400" dirty="0" smtClean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de-DE" sz="2400" dirty="0">
                <a:latin typeface="+mn-lt"/>
              </a:rPr>
              <a:t>s</a:t>
            </a:r>
            <a:r>
              <a:rPr lang="de-DE" sz="2400" dirty="0" smtClean="0">
                <a:latin typeface="+mn-lt"/>
              </a:rPr>
              <a:t>chweres ATS</a:t>
            </a:r>
          </a:p>
          <a:p>
            <a:pPr marL="342900" indent="-342900">
              <a:buFontTx/>
              <a:buChar char="-"/>
            </a:pPr>
            <a:endParaRPr lang="de-DE" sz="2400" dirty="0" smtClean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de-DE" sz="2400" dirty="0">
                <a:latin typeface="+mn-lt"/>
              </a:rPr>
              <a:t>p</a:t>
            </a:r>
            <a:r>
              <a:rPr lang="de-DE" sz="2400" dirty="0" smtClean="0">
                <a:latin typeface="+mn-lt"/>
              </a:rPr>
              <a:t>rä- operatives Management vor ZNS- Eingriffen</a:t>
            </a:r>
            <a:endParaRPr lang="de-DE" sz="2400" dirty="0">
              <a:latin typeface="+mn-lt"/>
            </a:endParaRPr>
          </a:p>
          <a:p>
            <a:pPr marL="342900" indent="-342900"/>
            <a:r>
              <a:rPr lang="de-DE" dirty="0" smtClean="0"/>
              <a:t>-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2446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Keine Transfusionsindikation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480269" y="1124744"/>
            <a:ext cx="8207375" cy="5328592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de-DE" sz="2400" dirty="0" smtClean="0"/>
              <a:t>chronische </a:t>
            </a:r>
            <a:r>
              <a:rPr lang="de-DE" sz="2400" dirty="0" err="1" smtClean="0"/>
              <a:t>Anämie</a:t>
            </a:r>
            <a:endParaRPr lang="de-DE" sz="2400" dirty="0" smtClean="0"/>
          </a:p>
          <a:p>
            <a:pPr marL="285750" indent="-285750">
              <a:buFontTx/>
              <a:buChar char="-"/>
            </a:pPr>
            <a:endParaRPr lang="de-DE" sz="2400" dirty="0" smtClean="0"/>
          </a:p>
          <a:p>
            <a:pPr marL="285750" indent="-285750">
              <a:buFontTx/>
              <a:buChar char="-"/>
            </a:pPr>
            <a:r>
              <a:rPr lang="de-DE" sz="2400" dirty="0" smtClean="0"/>
              <a:t>Diagnose:  </a:t>
            </a:r>
            <a:r>
              <a:rPr lang="de-DE" sz="2400" dirty="0" err="1" smtClean="0"/>
              <a:t>HbSß</a:t>
            </a:r>
            <a:r>
              <a:rPr lang="de-DE" sz="2400" dirty="0" smtClean="0"/>
              <a:t>- </a:t>
            </a:r>
            <a:r>
              <a:rPr lang="de-DE" sz="2400" dirty="0" err="1" smtClean="0"/>
              <a:t>Thalassämie</a:t>
            </a:r>
            <a:endParaRPr lang="de-DE" sz="2400" dirty="0" smtClean="0"/>
          </a:p>
          <a:p>
            <a:pPr marL="285750" indent="-285750">
              <a:buFontTx/>
              <a:buChar char="-"/>
            </a:pPr>
            <a:endParaRPr lang="de-DE" sz="2400" dirty="0" smtClean="0"/>
          </a:p>
          <a:p>
            <a:pPr marL="285750" indent="-285750">
              <a:buFontTx/>
              <a:buChar char="-"/>
            </a:pPr>
            <a:r>
              <a:rPr lang="de-DE" sz="2400" dirty="0" smtClean="0"/>
              <a:t>komplikationslose Schmerzkrise</a:t>
            </a:r>
          </a:p>
          <a:p>
            <a:pPr marL="285750" indent="-285750">
              <a:buFontTx/>
              <a:buChar char="-"/>
            </a:pPr>
            <a:endParaRPr lang="de-DE" sz="2400" dirty="0"/>
          </a:p>
          <a:p>
            <a:pPr marL="285750" indent="-285750">
              <a:buFontTx/>
              <a:buChar char="-"/>
            </a:pPr>
            <a:r>
              <a:rPr lang="de-DE" sz="2400" dirty="0" smtClean="0"/>
              <a:t>vor einer Urlaubsreise </a:t>
            </a:r>
            <a:r>
              <a:rPr lang="de-DE" sz="2400" dirty="0"/>
              <a:t>ins </a:t>
            </a:r>
            <a:r>
              <a:rPr lang="de-DE" sz="2400" dirty="0" smtClean="0"/>
              <a:t>Heimatland</a:t>
            </a:r>
          </a:p>
          <a:p>
            <a:pPr marL="285750" indent="-285750">
              <a:buFontTx/>
              <a:buChar char="-"/>
            </a:pPr>
            <a:endParaRPr lang="de-DE" sz="2400" dirty="0" smtClean="0"/>
          </a:p>
          <a:p>
            <a:pPr marL="285750" indent="-285750">
              <a:buFontTx/>
              <a:buChar char="-"/>
            </a:pPr>
            <a:r>
              <a:rPr lang="de-DE" sz="2400" dirty="0" smtClean="0"/>
              <a:t>Priapismus</a:t>
            </a:r>
          </a:p>
          <a:p>
            <a:pPr marL="285750" indent="-285750">
              <a:buFontTx/>
              <a:buChar char="-"/>
            </a:pPr>
            <a:r>
              <a:rPr lang="de-DE" sz="2400" dirty="0" smtClean="0"/>
              <a:t>Wachstumsverzögerung</a:t>
            </a:r>
          </a:p>
          <a:p>
            <a:pPr marL="285750" indent="-285750">
              <a:buFontTx/>
              <a:buChar char="-"/>
            </a:pPr>
            <a:r>
              <a:rPr lang="de-DE" sz="2400" dirty="0" smtClean="0"/>
              <a:t>Unterschenkelulzera </a:t>
            </a:r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pPr marL="285750" indent="-285750">
              <a:buFontTx/>
              <a:buChar char="-"/>
            </a:pPr>
            <a:endParaRPr lang="de-DE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5356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 smtClean="0"/>
              <a:t>Aderlaßtherapie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sz="2400" dirty="0" err="1" smtClean="0"/>
              <a:t>Vertigo</a:t>
            </a:r>
            <a:r>
              <a:rPr lang="de-DE" sz="2400" dirty="0"/>
              <a:t>, Tinnitus, häufige Schmerzkrisen bei HbSS - bzw. </a:t>
            </a:r>
            <a:r>
              <a:rPr lang="de-DE" sz="2400" dirty="0" err="1"/>
              <a:t>HbSßThal</a:t>
            </a:r>
            <a:r>
              <a:rPr lang="de-DE" sz="2400" dirty="0"/>
              <a:t> </a:t>
            </a:r>
            <a:r>
              <a:rPr lang="de-DE" sz="2400" dirty="0" smtClean="0"/>
              <a:t>Patienten </a:t>
            </a:r>
            <a:r>
              <a:rPr lang="de-DE" sz="2400" dirty="0"/>
              <a:t>mit ungewöhnlich „hohem“ Hb d.h. &gt; 9-10 g/dl (u.a. unter HC!) </a:t>
            </a:r>
            <a:endParaRPr lang="de-DE" sz="2400" dirty="0" smtClean="0"/>
          </a:p>
          <a:p>
            <a:pPr marL="285750" indent="-285750">
              <a:buFontTx/>
              <a:buChar char="-"/>
            </a:pPr>
            <a:endParaRPr lang="de-DE" sz="2400" dirty="0" smtClean="0"/>
          </a:p>
          <a:p>
            <a:pPr marL="285750" indent="-285750">
              <a:buFontTx/>
              <a:buChar char="-"/>
            </a:pPr>
            <a:r>
              <a:rPr lang="de-DE" sz="2400" dirty="0" smtClean="0"/>
              <a:t>bei </a:t>
            </a:r>
            <a:r>
              <a:rPr lang="de-DE" sz="2400" dirty="0"/>
              <a:t>HbSC-</a:t>
            </a:r>
            <a:r>
              <a:rPr lang="de-DE" sz="2400" dirty="0" smtClean="0"/>
              <a:t>Patienten </a:t>
            </a:r>
            <a:r>
              <a:rPr lang="de-DE" sz="2400" dirty="0"/>
              <a:t>mit Hb &gt; 11-12 g/dl </a:t>
            </a:r>
            <a:endParaRPr lang="de-DE" sz="2400" dirty="0" smtClean="0"/>
          </a:p>
          <a:p>
            <a:pPr marL="285750" indent="-285750">
              <a:buFontTx/>
              <a:buChar char="-"/>
            </a:pPr>
            <a:endParaRPr lang="de-DE" sz="2400" dirty="0"/>
          </a:p>
          <a:p>
            <a:pPr marL="285750" indent="-285750">
              <a:buFontTx/>
              <a:buChar char="-"/>
            </a:pPr>
            <a:r>
              <a:rPr lang="de-DE" sz="2400" dirty="0" smtClean="0"/>
              <a:t>Geplante </a:t>
            </a:r>
            <a:r>
              <a:rPr lang="de-DE" sz="2400" dirty="0"/>
              <a:t>Flugreise bei HbSC-</a:t>
            </a:r>
            <a:r>
              <a:rPr lang="de-DE" sz="2400" dirty="0" smtClean="0"/>
              <a:t>Patienten </a:t>
            </a:r>
            <a:r>
              <a:rPr lang="de-DE" sz="2400" dirty="0"/>
              <a:t>mit Hb &gt; 11,5 g / dl </a:t>
            </a:r>
            <a:endParaRPr lang="de-DE" sz="2400" dirty="0" smtClean="0"/>
          </a:p>
          <a:p>
            <a:pPr marL="285750" indent="-285750">
              <a:buFontTx/>
              <a:buChar char="-"/>
            </a:pPr>
            <a:endParaRPr lang="de-DE" sz="2400" dirty="0"/>
          </a:p>
          <a:p>
            <a:pPr marL="285750" indent="-285750">
              <a:buFontTx/>
              <a:buChar char="-"/>
            </a:pPr>
            <a:r>
              <a:rPr lang="de-DE" sz="2400" dirty="0" smtClean="0"/>
              <a:t>Schlecht </a:t>
            </a:r>
            <a:r>
              <a:rPr lang="de-DE" sz="2400" dirty="0" err="1"/>
              <a:t>chelierte</a:t>
            </a:r>
            <a:r>
              <a:rPr lang="de-DE" sz="2400" dirty="0"/>
              <a:t> </a:t>
            </a:r>
            <a:r>
              <a:rPr lang="de-DE" sz="2400" dirty="0" smtClean="0"/>
              <a:t>Patienten</a:t>
            </a:r>
            <a:r>
              <a:rPr lang="de-DE" sz="2400" dirty="0"/>
              <a:t>: Hydroxycarbamid + </a:t>
            </a:r>
            <a:r>
              <a:rPr lang="de-DE" sz="2400" dirty="0" err="1"/>
              <a:t>Aderlässe</a:t>
            </a:r>
            <a:r>
              <a:rPr lang="de-DE" sz="2400" dirty="0"/>
              <a:t> </a:t>
            </a:r>
            <a:endParaRPr lang="de-DE" sz="2400" dirty="0" smtClean="0"/>
          </a:p>
          <a:p>
            <a:pPr marL="285750" indent="-285750">
              <a:buFontTx/>
              <a:buChar char="-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513419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Transplantation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de-DE" sz="2400" dirty="0" smtClean="0"/>
              <a:t>Stammzelltransplantation,  </a:t>
            </a:r>
            <a:r>
              <a:rPr lang="de-DE" sz="2400" dirty="0"/>
              <a:t>wenn </a:t>
            </a:r>
            <a:r>
              <a:rPr lang="de-DE" sz="2400" b="1" dirty="0"/>
              <a:t>HLA-identischer Familienspender </a:t>
            </a:r>
            <a:r>
              <a:rPr lang="de-DE" sz="2400" dirty="0"/>
              <a:t>vorhanden </a:t>
            </a:r>
            <a:r>
              <a:rPr lang="de-DE" sz="2400" dirty="0" smtClean="0"/>
              <a:t>(bei Geschwistern immer HLA- Testung durchführen lassen)</a:t>
            </a:r>
          </a:p>
          <a:p>
            <a:pPr marL="342900" indent="-342900">
              <a:buFontTx/>
              <a:buChar char="-"/>
            </a:pPr>
            <a:endParaRPr lang="de-DE" sz="2400" dirty="0" smtClean="0"/>
          </a:p>
          <a:p>
            <a:pPr marL="342900" indent="-342900">
              <a:buFontTx/>
              <a:buChar char="-"/>
            </a:pPr>
            <a:r>
              <a:rPr lang="de-DE" sz="2400" b="1" dirty="0"/>
              <a:t>Fremdspender- SZT </a:t>
            </a:r>
            <a:r>
              <a:rPr lang="de-DE" sz="2400" dirty="0"/>
              <a:t>anstreben bei allen Patienten auf chron. Transfusionsprogramm </a:t>
            </a:r>
            <a:endParaRPr lang="de-DE" sz="2400" dirty="0" smtClean="0"/>
          </a:p>
          <a:p>
            <a:pPr marL="342900" indent="-342900">
              <a:buFontTx/>
              <a:buChar char="-"/>
            </a:pPr>
            <a:endParaRPr lang="de-DE" sz="2400" dirty="0" smtClean="0"/>
          </a:p>
          <a:p>
            <a:pPr marL="342900" indent="-342900">
              <a:buFontTx/>
              <a:buChar char="-"/>
            </a:pPr>
            <a:r>
              <a:rPr lang="de-DE" sz="2400" b="1" dirty="0" err="1"/>
              <a:t>haploidentische</a:t>
            </a:r>
            <a:r>
              <a:rPr lang="de-DE" sz="2400" b="1" dirty="0"/>
              <a:t> SZT </a:t>
            </a:r>
            <a:r>
              <a:rPr lang="de-DE" sz="2400" dirty="0"/>
              <a:t>noch experimentell (nur im Rahmen von Studien!) </a:t>
            </a:r>
          </a:p>
          <a:p>
            <a:pPr marL="342900" indent="-342900">
              <a:buFontTx/>
              <a:buChar char="-"/>
            </a:pPr>
            <a:endParaRPr lang="de-DE" sz="2400" dirty="0" smtClean="0"/>
          </a:p>
          <a:p>
            <a:pPr marL="342900" indent="-342900">
              <a:buFontTx/>
              <a:buChar char="-"/>
            </a:pPr>
            <a:endParaRPr lang="de-DE" sz="2400" dirty="0" smtClean="0"/>
          </a:p>
          <a:p>
            <a:pPr marL="342900" indent="-342900">
              <a:buFontTx/>
              <a:buChar char="-"/>
            </a:pPr>
            <a:endParaRPr lang="de-DE" sz="2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1880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Zusammenfassung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sz="2400" b="1" dirty="0" smtClean="0"/>
              <a:t>Eigenverantwortung übernehmen</a:t>
            </a:r>
          </a:p>
          <a:p>
            <a:pPr marL="285750" indent="-285750">
              <a:buFontTx/>
              <a:buChar char="-"/>
            </a:pPr>
            <a:endParaRPr lang="de-DE" sz="2400" b="1" dirty="0"/>
          </a:p>
          <a:p>
            <a:pPr marL="285750" indent="-285750">
              <a:buFontTx/>
              <a:buChar char="-"/>
            </a:pPr>
            <a:r>
              <a:rPr lang="de-DE" sz="2400" b="1" dirty="0" smtClean="0"/>
              <a:t>Selber gut informiert sein und sich auskennen</a:t>
            </a:r>
          </a:p>
          <a:p>
            <a:pPr marL="285750" indent="-285750">
              <a:buFontTx/>
              <a:buChar char="-"/>
            </a:pPr>
            <a:endParaRPr lang="de-DE" sz="2400" b="1" dirty="0"/>
          </a:p>
          <a:p>
            <a:pPr marL="285750" indent="-285750">
              <a:buFontTx/>
              <a:buChar char="-"/>
            </a:pPr>
            <a:r>
              <a:rPr lang="de-DE" sz="2400" b="1" dirty="0" smtClean="0"/>
              <a:t>Symptome ernst nehmen</a:t>
            </a:r>
          </a:p>
          <a:p>
            <a:pPr marL="285750" indent="-285750">
              <a:buFontTx/>
              <a:buChar char="-"/>
            </a:pPr>
            <a:endParaRPr lang="de-DE" sz="2400" b="1" dirty="0"/>
          </a:p>
          <a:p>
            <a:pPr marL="285750" indent="-285750">
              <a:buFontTx/>
              <a:buChar char="-"/>
            </a:pPr>
            <a:endParaRPr lang="de-DE" b="1" dirty="0" smtClean="0"/>
          </a:p>
          <a:p>
            <a:pPr marL="285750" indent="-285750">
              <a:buFontTx/>
              <a:buChar char="-"/>
            </a:pPr>
            <a:endParaRPr lang="de-DE" b="1" dirty="0"/>
          </a:p>
          <a:p>
            <a:pPr marL="285750" indent="-285750">
              <a:buFontTx/>
              <a:buChar char="-"/>
            </a:pPr>
            <a:endParaRPr lang="de-DE" b="1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253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dirty="0" smtClean="0"/>
              <a:t>Prophylaxe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468313" y="1341438"/>
            <a:ext cx="8207375" cy="4751387"/>
          </a:xfrm>
        </p:spPr>
        <p:txBody>
          <a:bodyPr/>
          <a:lstStyle/>
          <a:p>
            <a:pPr marL="342900" indent="-342900" fontAlgn="auto">
              <a:spcBef>
                <a:spcPts val="0"/>
              </a:spcBef>
              <a:buFontTx/>
              <a:buChar char="-"/>
              <a:defRPr/>
            </a:pPr>
            <a:r>
              <a:rPr lang="de-DE" sz="2400" dirty="0" err="1" smtClean="0"/>
              <a:t>Penicillinprophylaxe</a:t>
            </a:r>
            <a:r>
              <a:rPr lang="de-DE" sz="2400" dirty="0" smtClean="0"/>
              <a:t>  (tägliche Einnahme)</a:t>
            </a:r>
            <a:endParaRPr lang="de-DE" sz="2400" dirty="0"/>
          </a:p>
          <a:p>
            <a:pPr fontAlgn="auto">
              <a:spcBef>
                <a:spcPts val="0"/>
              </a:spcBef>
              <a:defRPr/>
            </a:pPr>
            <a:r>
              <a:rPr lang="de-DE" sz="2400" dirty="0"/>
              <a:t>	</a:t>
            </a:r>
            <a:r>
              <a:rPr lang="de-DE" sz="2400" dirty="0" smtClean="0"/>
              <a:t>jeder </a:t>
            </a:r>
            <a:r>
              <a:rPr lang="de-DE" sz="2400" dirty="0"/>
              <a:t>SZ Patient ab 3.LM- 5. Geburtstag, nach </a:t>
            </a:r>
            <a:r>
              <a:rPr lang="de-DE" sz="2400" dirty="0" err="1" smtClean="0"/>
              <a:t>Splenektomie</a:t>
            </a:r>
            <a:endParaRPr lang="de-DE" sz="2400" dirty="0" smtClean="0"/>
          </a:p>
          <a:p>
            <a:pPr fontAlgn="auto">
              <a:spcBef>
                <a:spcPts val="0"/>
              </a:spcBef>
              <a:defRPr/>
            </a:pPr>
            <a:r>
              <a:rPr lang="de-DE" sz="2400" dirty="0"/>
              <a:t>	</a:t>
            </a:r>
            <a:r>
              <a:rPr lang="de-DE" sz="2400" dirty="0" smtClean="0"/>
              <a:t>&lt;3 Jahre 2 x 200.000 IU, 3-5 Jahre 2 x 400.000 IU</a:t>
            </a:r>
            <a:r>
              <a:rPr lang="de-DE" sz="2400" dirty="0"/>
              <a:t>	</a:t>
            </a:r>
          </a:p>
          <a:p>
            <a:pPr marL="342900" indent="-342900" fontAlgn="auto">
              <a:spcBef>
                <a:spcPts val="0"/>
              </a:spcBef>
              <a:buFontTx/>
              <a:buChar char="-"/>
              <a:defRPr/>
            </a:pPr>
            <a:r>
              <a:rPr lang="de-DE" sz="2400" dirty="0" smtClean="0"/>
              <a:t>Impfungen </a:t>
            </a:r>
            <a:endParaRPr lang="de-DE" sz="2400" dirty="0"/>
          </a:p>
          <a:p>
            <a:pPr fontAlgn="auto">
              <a:spcBef>
                <a:spcPts val="0"/>
              </a:spcBef>
              <a:defRPr/>
            </a:pPr>
            <a:r>
              <a:rPr lang="de-DE" sz="2400" dirty="0"/>
              <a:t>	</a:t>
            </a:r>
            <a:r>
              <a:rPr lang="de-DE" sz="2400" dirty="0" smtClean="0"/>
              <a:t>gemäß STIKO Empfehlung, CAVE: Pneumokokken</a:t>
            </a:r>
            <a:r>
              <a:rPr lang="de-DE" sz="2400" dirty="0"/>
              <a:t>, </a:t>
            </a:r>
            <a:r>
              <a:rPr lang="de-DE" sz="2400" dirty="0" err="1"/>
              <a:t>Hämophilus</a:t>
            </a:r>
            <a:r>
              <a:rPr lang="de-DE" sz="2400" dirty="0"/>
              <a:t> </a:t>
            </a:r>
            <a:r>
              <a:rPr lang="de-DE" sz="2400" dirty="0" smtClean="0"/>
              <a:t>	</a:t>
            </a:r>
            <a:r>
              <a:rPr lang="de-DE" sz="2400" dirty="0" err="1" smtClean="0"/>
              <a:t>influenza</a:t>
            </a:r>
            <a:r>
              <a:rPr lang="de-DE" sz="2400" dirty="0"/>
              <a:t>, </a:t>
            </a:r>
            <a:r>
              <a:rPr lang="de-DE" sz="2400" dirty="0" err="1" smtClean="0"/>
              <a:t>Meningokokken</a:t>
            </a:r>
            <a:r>
              <a:rPr lang="de-DE" sz="2400" dirty="0" smtClean="0"/>
              <a:t> (inkl. </a:t>
            </a:r>
            <a:r>
              <a:rPr lang="de-DE" sz="2400" dirty="0" err="1" smtClean="0"/>
              <a:t>Men</a:t>
            </a:r>
            <a:r>
              <a:rPr lang="de-DE" sz="2400" dirty="0" smtClean="0"/>
              <a:t> B)</a:t>
            </a:r>
          </a:p>
          <a:p>
            <a:pPr fontAlgn="auto">
              <a:spcBef>
                <a:spcPts val="0"/>
              </a:spcBef>
              <a:defRPr/>
            </a:pPr>
            <a:r>
              <a:rPr lang="de-DE" sz="2400" dirty="0"/>
              <a:t>	</a:t>
            </a:r>
            <a:r>
              <a:rPr lang="de-DE" sz="2400" dirty="0" err="1" smtClean="0"/>
              <a:t>jährl</a:t>
            </a:r>
            <a:r>
              <a:rPr lang="de-DE" sz="2400" dirty="0" smtClean="0"/>
              <a:t>. Grippeimpfung ab 6. LM</a:t>
            </a:r>
            <a:endParaRPr lang="de-DE" sz="2400" dirty="0"/>
          </a:p>
          <a:p>
            <a:pPr marL="342900" indent="-342900" fontAlgn="auto">
              <a:spcBef>
                <a:spcPts val="0"/>
              </a:spcBef>
              <a:buFontTx/>
              <a:buChar char="-"/>
              <a:defRPr/>
            </a:pPr>
            <a:r>
              <a:rPr lang="de-DE" sz="2400" dirty="0" smtClean="0"/>
              <a:t>Milzpalpation durch die Eltern</a:t>
            </a:r>
          </a:p>
          <a:p>
            <a:pPr marL="342900" indent="-342900" fontAlgn="auto">
              <a:spcBef>
                <a:spcPts val="0"/>
              </a:spcBef>
              <a:buFontTx/>
              <a:buChar char="-"/>
              <a:defRPr/>
            </a:pPr>
            <a:r>
              <a:rPr lang="de-DE" sz="2400" dirty="0" err="1" smtClean="0"/>
              <a:t>Hydroxycarbamid</a:t>
            </a:r>
            <a:r>
              <a:rPr lang="de-DE" sz="2400" dirty="0" smtClean="0"/>
              <a:t> (HC)</a:t>
            </a:r>
            <a:endParaRPr lang="de-DE" sz="2400" dirty="0"/>
          </a:p>
          <a:p>
            <a:pPr marL="342900" indent="-342900" fontAlgn="auto">
              <a:spcBef>
                <a:spcPts val="0"/>
              </a:spcBef>
              <a:buFontTx/>
              <a:buChar char="-"/>
              <a:defRPr/>
            </a:pPr>
            <a:r>
              <a:rPr lang="de-DE" sz="2400" dirty="0" smtClean="0"/>
              <a:t>Chron</a:t>
            </a:r>
            <a:r>
              <a:rPr lang="de-DE" sz="2400" dirty="0"/>
              <a:t>. Transfusionen </a:t>
            </a:r>
            <a:r>
              <a:rPr lang="de-DE" sz="2400" dirty="0" smtClean="0"/>
              <a:t>(</a:t>
            </a:r>
            <a:r>
              <a:rPr lang="de-DE" sz="2400" dirty="0" err="1" smtClean="0"/>
              <a:t>z.B</a:t>
            </a:r>
            <a:r>
              <a:rPr lang="de-DE" sz="2400" dirty="0" smtClean="0"/>
              <a:t> bei </a:t>
            </a:r>
            <a:r>
              <a:rPr lang="de-DE" sz="2400" dirty="0" err="1"/>
              <a:t>pathol</a:t>
            </a:r>
            <a:r>
              <a:rPr lang="de-DE" sz="2400" dirty="0"/>
              <a:t>. </a:t>
            </a:r>
            <a:r>
              <a:rPr lang="de-DE" sz="2400" dirty="0" smtClean="0"/>
              <a:t>TCDS, nach ZNS Infarkt</a:t>
            </a:r>
            <a:r>
              <a:rPr lang="de-DE" sz="2400" dirty="0" smtClean="0"/>
              <a:t>)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3264869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Gruppieren 11"/>
          <p:cNvGrpSpPr>
            <a:grpSpLocks/>
          </p:cNvGrpSpPr>
          <p:nvPr/>
        </p:nvGrpSpPr>
        <p:grpSpPr bwMode="auto">
          <a:xfrm>
            <a:off x="0" y="3536950"/>
            <a:ext cx="4546600" cy="3322638"/>
            <a:chOff x="0" y="3537012"/>
            <a:chExt cx="4547021" cy="3322578"/>
          </a:xfrm>
        </p:grpSpPr>
        <p:pic>
          <p:nvPicPr>
            <p:cNvPr id="37892" name="Grafik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37012"/>
              <a:ext cx="4547021" cy="3322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3" name="Textfeld 13"/>
            <p:cNvSpPr txBox="1">
              <a:spLocks noChangeArrowheads="1"/>
            </p:cNvSpPr>
            <p:nvPr/>
          </p:nvSpPr>
          <p:spPr bwMode="auto">
            <a:xfrm>
              <a:off x="719262" y="5301264"/>
              <a:ext cx="2232558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r>
                <a:rPr lang="de-DE" altLang="de-DE" sz="3200">
                  <a:solidFill>
                    <a:schemeClr val="bg1"/>
                  </a:solidFill>
                  <a:latin typeface="Calibri" pitchFamily="34" charset="0"/>
                </a:rPr>
                <a:t>Vielen Dank!</a:t>
              </a:r>
            </a:p>
          </p:txBody>
        </p:sp>
      </p:grpSp>
      <p:sp>
        <p:nvSpPr>
          <p:cNvPr id="2" name="Bildplatzhalter 1"/>
          <p:cNvSpPr>
            <a:spLocks noGrp="1"/>
          </p:cNvSpPr>
          <p:nvPr>
            <p:ph type="pic" sz="quarter" idx="13"/>
          </p:nvPr>
        </p:nvSpPr>
        <p:spPr>
          <a:xfrm>
            <a:off x="250825" y="476845"/>
            <a:ext cx="8642350" cy="5832475"/>
          </a:xfrm>
        </p:spPr>
      </p:sp>
      <p:sp>
        <p:nvSpPr>
          <p:cNvPr id="3" name="Rechteck 2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defTabSz="914400">
              <a:buFont typeface="Verdana" charset="0"/>
              <a:buNone/>
            </a:pPr>
            <a:r>
              <a:rPr lang="de-DE" dirty="0" smtClean="0">
                <a:latin typeface="Arial" charset="0"/>
              </a:rPr>
              <a:t>  </a:t>
            </a:r>
            <a:endParaRPr lang="de-DE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Prophylaxe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fontAlgn="auto">
              <a:spcBef>
                <a:spcPts val="0"/>
              </a:spcBef>
              <a:buFontTx/>
              <a:buChar char="-"/>
              <a:defRPr/>
            </a:pPr>
            <a:r>
              <a:rPr lang="de-DE" sz="2400" dirty="0"/>
              <a:t>Vermeiden von Unterkühlung, Alkohol, Rauchen, </a:t>
            </a:r>
            <a:endParaRPr lang="de-DE" sz="2400" dirty="0" smtClean="0"/>
          </a:p>
          <a:p>
            <a:pPr fontAlgn="auto">
              <a:spcBef>
                <a:spcPts val="0"/>
              </a:spcBef>
              <a:defRPr/>
            </a:pPr>
            <a:r>
              <a:rPr lang="de-DE" sz="2400" dirty="0" smtClean="0"/>
              <a:t>	Dehydrierung (viel trinken!!!)</a:t>
            </a:r>
          </a:p>
          <a:p>
            <a:pPr marL="342900" indent="-342900" fontAlgn="auto">
              <a:spcBef>
                <a:spcPts val="0"/>
              </a:spcBef>
              <a:buFontTx/>
              <a:buChar char="-"/>
              <a:defRPr/>
            </a:pPr>
            <a:endParaRPr lang="de-DE" sz="2400" dirty="0"/>
          </a:p>
          <a:p>
            <a:pPr marL="342900" indent="-342900" fontAlgn="auto">
              <a:spcBef>
                <a:spcPts val="0"/>
              </a:spcBef>
              <a:buFontTx/>
              <a:buChar char="-"/>
              <a:defRPr/>
            </a:pPr>
            <a:r>
              <a:rPr lang="de-DE" sz="2400" dirty="0" smtClean="0"/>
              <a:t>jährliche Routineuntersuchungen (Urin, Herz-Echo, Blutkontrolle, Augenarzt)</a:t>
            </a:r>
          </a:p>
          <a:p>
            <a:pPr marL="342900" indent="-342900" fontAlgn="auto">
              <a:spcBef>
                <a:spcPts val="0"/>
              </a:spcBef>
              <a:buFontTx/>
              <a:buChar char="-"/>
              <a:defRPr/>
            </a:pPr>
            <a:endParaRPr lang="de-DE" sz="2400" dirty="0"/>
          </a:p>
          <a:p>
            <a:pPr marL="342900" indent="-342900" fontAlgn="auto">
              <a:spcBef>
                <a:spcPts val="0"/>
              </a:spcBef>
              <a:buFontTx/>
              <a:buChar char="-"/>
              <a:defRPr/>
            </a:pPr>
            <a:r>
              <a:rPr lang="de-DE" sz="2400" dirty="0" smtClean="0"/>
              <a:t>Routine- Untersuchungen (1-2 x/Jahr) auch bei Wohlbefinden!</a:t>
            </a:r>
          </a:p>
          <a:p>
            <a:pPr marL="342900" indent="-342900" fontAlgn="auto">
              <a:spcBef>
                <a:spcPts val="0"/>
              </a:spcBef>
              <a:buFontTx/>
              <a:buChar char="-"/>
              <a:defRPr/>
            </a:pPr>
            <a:endParaRPr lang="de-DE" sz="2400" dirty="0"/>
          </a:p>
          <a:p>
            <a:pPr marL="342900" indent="-342900" fontAlgn="auto">
              <a:spcBef>
                <a:spcPts val="0"/>
              </a:spcBef>
              <a:buFontTx/>
              <a:buChar char="-"/>
              <a:defRPr/>
            </a:pPr>
            <a:endParaRPr lang="de-DE" dirty="0"/>
          </a:p>
          <a:p>
            <a:pPr marL="342900" indent="-342900" fontAlgn="auto">
              <a:spcBef>
                <a:spcPts val="0"/>
              </a:spcBef>
              <a:buFontTx/>
              <a:buChar char="-"/>
              <a:defRPr/>
            </a:pPr>
            <a:endParaRPr lang="de-DE" dirty="0"/>
          </a:p>
          <a:p>
            <a:pPr marL="342900" indent="-342900" fontAlgn="auto">
              <a:spcBef>
                <a:spcPts val="0"/>
              </a:spcBef>
              <a:buFontTx/>
              <a:buChar char="-"/>
              <a:defRPr/>
            </a:pPr>
            <a:endParaRPr lang="de-DE" sz="1600" dirty="0"/>
          </a:p>
          <a:p>
            <a:pPr marL="342900" indent="-342900" fontAlgn="auto">
              <a:spcBef>
                <a:spcPts val="0"/>
              </a:spcBef>
              <a:buFontTx/>
              <a:buChar char="-"/>
              <a:defRPr/>
            </a:pPr>
            <a:endParaRPr lang="de-DE" sz="1600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432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Hauptprobleme in der Kindheit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68313" y="1484314"/>
            <a:ext cx="6839991" cy="4825006"/>
          </a:xfrm>
        </p:spPr>
        <p:txBody>
          <a:bodyPr/>
          <a:lstStyle/>
          <a:p>
            <a:r>
              <a:rPr lang="de-DE" sz="2400" b="1" dirty="0"/>
              <a:t>Schmerzkrisen (Hand-Fuß-Syndrom</a:t>
            </a:r>
            <a:r>
              <a:rPr lang="de-DE" sz="2400" b="1" dirty="0" smtClean="0"/>
              <a:t>)</a:t>
            </a:r>
            <a:endParaRPr lang="de-DE" sz="2400" b="1" dirty="0"/>
          </a:p>
          <a:p>
            <a:r>
              <a:rPr lang="de-DE" sz="2400" b="1" dirty="0"/>
              <a:t>Infektionen (Sepsis, Pneumonie, Osteomyelitis</a:t>
            </a:r>
            <a:r>
              <a:rPr lang="de-DE" sz="2400" b="1" dirty="0" smtClean="0"/>
              <a:t>)</a:t>
            </a:r>
            <a:endParaRPr lang="de-DE" sz="2400" b="1" dirty="0"/>
          </a:p>
          <a:p>
            <a:r>
              <a:rPr lang="de-DE" sz="2400" b="1" dirty="0" smtClean="0"/>
              <a:t>Milzsequestration</a:t>
            </a:r>
            <a:endParaRPr lang="de-DE" sz="2400" b="1" dirty="0"/>
          </a:p>
          <a:p>
            <a:r>
              <a:rPr lang="de-DE" sz="2400" b="1" dirty="0"/>
              <a:t>Akutes Thorax- </a:t>
            </a:r>
            <a:r>
              <a:rPr lang="de-DE" sz="2400" b="1" dirty="0" smtClean="0"/>
              <a:t>Syndrom</a:t>
            </a:r>
            <a:endParaRPr lang="de-DE" sz="2400" b="1" dirty="0"/>
          </a:p>
          <a:p>
            <a:r>
              <a:rPr lang="de-DE" sz="2000" dirty="0"/>
              <a:t>ZNS- Infarkte</a:t>
            </a:r>
          </a:p>
          <a:p>
            <a:r>
              <a:rPr lang="de-DE" sz="2000" dirty="0" err="1"/>
              <a:t>Aplastische</a:t>
            </a:r>
            <a:r>
              <a:rPr lang="de-DE" sz="2000" dirty="0"/>
              <a:t> Episode bei </a:t>
            </a:r>
            <a:r>
              <a:rPr lang="de-DE" sz="2000" dirty="0" err="1"/>
              <a:t>Parvo</a:t>
            </a:r>
            <a:r>
              <a:rPr lang="de-DE" sz="2000" dirty="0"/>
              <a:t> B19 Infektion</a:t>
            </a:r>
          </a:p>
          <a:p>
            <a:r>
              <a:rPr lang="de-DE" sz="2000" dirty="0" err="1"/>
              <a:t>Girdle</a:t>
            </a:r>
            <a:r>
              <a:rPr lang="de-DE" sz="2000" dirty="0"/>
              <a:t> Syndrom (</a:t>
            </a:r>
            <a:r>
              <a:rPr lang="de-DE" sz="2000" dirty="0" err="1"/>
              <a:t>paralyt</a:t>
            </a:r>
            <a:r>
              <a:rPr lang="de-DE" sz="2000" dirty="0"/>
              <a:t>. Ileus durch Infarkt der </a:t>
            </a:r>
            <a:r>
              <a:rPr lang="de-DE" sz="2000" dirty="0" err="1"/>
              <a:t>Mesenterialgefäße</a:t>
            </a:r>
            <a:r>
              <a:rPr lang="de-DE" sz="2000" dirty="0"/>
              <a:t>)</a:t>
            </a:r>
          </a:p>
          <a:p>
            <a:r>
              <a:rPr lang="de-DE" sz="2000" dirty="0"/>
              <a:t>Hüftkopfnekrose</a:t>
            </a:r>
          </a:p>
          <a:p>
            <a:r>
              <a:rPr lang="de-DE" sz="2000" dirty="0"/>
              <a:t>Priapismus</a:t>
            </a:r>
          </a:p>
          <a:p>
            <a:r>
              <a:rPr lang="de-DE" sz="2000" dirty="0" err="1"/>
              <a:t>Enuresis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602420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Hauptprobleme erwachsener Sichelzellpatienten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68313" y="1484314"/>
            <a:ext cx="5615855" cy="4608512"/>
          </a:xfrm>
        </p:spPr>
        <p:txBody>
          <a:bodyPr/>
          <a:lstStyle/>
          <a:p>
            <a:r>
              <a:rPr lang="de-DE" sz="2400" b="1" dirty="0"/>
              <a:t>Schmerzkrisen, chronische Schmerzen</a:t>
            </a:r>
          </a:p>
          <a:p>
            <a:r>
              <a:rPr lang="de-DE" sz="2400" b="1" dirty="0"/>
              <a:t>Sepsis (gram negative Keime, Pneumokokken)</a:t>
            </a:r>
          </a:p>
          <a:p>
            <a:r>
              <a:rPr lang="de-DE" sz="2400" b="1" dirty="0"/>
              <a:t>Akutes Thorax- Syndrom</a:t>
            </a:r>
          </a:p>
          <a:p>
            <a:r>
              <a:rPr lang="de-DE" sz="2400" b="1" dirty="0" err="1"/>
              <a:t>Avaskuläre</a:t>
            </a:r>
            <a:r>
              <a:rPr lang="de-DE" sz="2400" b="1" dirty="0"/>
              <a:t> Nekrosen (</a:t>
            </a:r>
            <a:r>
              <a:rPr lang="de-DE" sz="2400" b="1" dirty="0" err="1"/>
              <a:t>Femur</a:t>
            </a:r>
            <a:r>
              <a:rPr lang="de-DE" sz="2400" b="1" dirty="0"/>
              <a:t>/ </a:t>
            </a:r>
            <a:r>
              <a:rPr lang="de-DE" sz="2400" b="1" dirty="0" err="1"/>
              <a:t>Humeruskopf</a:t>
            </a:r>
            <a:r>
              <a:rPr lang="de-DE" sz="2400" b="1" dirty="0"/>
              <a:t>)</a:t>
            </a:r>
          </a:p>
          <a:p>
            <a:r>
              <a:rPr lang="de-DE" sz="2400" b="1" dirty="0"/>
              <a:t>Chron. </a:t>
            </a:r>
            <a:r>
              <a:rPr lang="de-DE" sz="2400" b="1" dirty="0" err="1" smtClean="0"/>
              <a:t>Glomerulonephritis</a:t>
            </a:r>
            <a:endParaRPr lang="de-DE" dirty="0"/>
          </a:p>
          <a:p>
            <a:r>
              <a:rPr lang="de-DE" sz="2000" dirty="0" err="1"/>
              <a:t>Alloimmunisierung</a:t>
            </a:r>
            <a:endParaRPr lang="de-DE" sz="2000" dirty="0"/>
          </a:p>
          <a:p>
            <a:r>
              <a:rPr lang="de-DE" sz="2000" dirty="0"/>
              <a:t>ZNS- Blutungen</a:t>
            </a:r>
          </a:p>
          <a:p>
            <a:r>
              <a:rPr lang="de-DE" sz="2000" dirty="0"/>
              <a:t>Priapismus</a:t>
            </a:r>
          </a:p>
          <a:p>
            <a:r>
              <a:rPr lang="de-DE" sz="2000" dirty="0"/>
              <a:t>Proliferative Retinopathie (</a:t>
            </a:r>
            <a:r>
              <a:rPr lang="de-DE" sz="2000" dirty="0" err="1"/>
              <a:t>HbSC</a:t>
            </a:r>
            <a:r>
              <a:rPr lang="de-DE" sz="2000" dirty="0"/>
              <a:t>)</a:t>
            </a:r>
          </a:p>
          <a:p>
            <a:r>
              <a:rPr lang="de-DE" sz="2000" dirty="0"/>
              <a:t>Pulmonaler Hochdruck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2900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Fieber/ Infektion/ Sepsis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488391" y="1311767"/>
            <a:ext cx="8207375" cy="4608512"/>
          </a:xfrm>
        </p:spPr>
        <p:txBody>
          <a:bodyPr/>
          <a:lstStyle/>
          <a:p>
            <a:r>
              <a:rPr lang="de-DE" sz="2400" dirty="0"/>
              <a:t>b</a:t>
            </a:r>
            <a:r>
              <a:rPr lang="de-DE" sz="2400" dirty="0" smtClean="0"/>
              <a:t>ei Fieber immer ärztliche Vorstellung</a:t>
            </a:r>
          </a:p>
          <a:p>
            <a:endParaRPr lang="de-DE" sz="2400" dirty="0"/>
          </a:p>
          <a:p>
            <a:r>
              <a:rPr lang="de-DE" sz="2400" dirty="0" smtClean="0"/>
              <a:t>Was ist Fieber? </a:t>
            </a:r>
          </a:p>
          <a:p>
            <a:r>
              <a:rPr lang="de-DE" sz="2400" dirty="0" smtClean="0"/>
              <a:t>Temperatur über 38,5°C</a:t>
            </a:r>
          </a:p>
          <a:p>
            <a:endParaRPr lang="de-DE" sz="2400" dirty="0"/>
          </a:p>
          <a:p>
            <a:r>
              <a:rPr lang="de-DE" sz="2400" dirty="0"/>
              <a:t>w</a:t>
            </a:r>
            <a:r>
              <a:rPr lang="de-DE" sz="2400" dirty="0" smtClean="0"/>
              <a:t>enn eine Sepsis nicht sicher ausgeschlossen werden kann, stationäre Aufnahme und antibiotische Therapie</a:t>
            </a:r>
          </a:p>
          <a:p>
            <a:endParaRPr lang="de-DE" sz="2400" dirty="0"/>
          </a:p>
          <a:p>
            <a:r>
              <a:rPr lang="de-DE" sz="2400" dirty="0"/>
              <a:t>b</a:t>
            </a:r>
            <a:r>
              <a:rPr lang="de-DE" sz="2400" dirty="0" smtClean="0"/>
              <a:t>ei ambulanter Therapie, engmaschige Kontrolle am Folgetag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1848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Akutes </a:t>
            </a:r>
            <a:r>
              <a:rPr lang="de-DE" sz="2800" dirty="0" err="1" smtClean="0"/>
              <a:t>Thoraxsyndrom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gibt es </a:t>
            </a:r>
            <a:r>
              <a:rPr lang="de-DE" dirty="0"/>
              <a:t>nur bei </a:t>
            </a:r>
            <a:r>
              <a:rPr lang="de-DE" dirty="0" smtClean="0"/>
              <a:t>Sichelzellpatienten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1" indent="0">
              <a:buNone/>
            </a:pPr>
            <a:endParaRPr lang="de-DE" sz="2000" b="1" dirty="0" smtClean="0"/>
          </a:p>
          <a:p>
            <a:pPr marL="0" lvl="1" indent="0">
              <a:buNone/>
            </a:pPr>
            <a:r>
              <a:rPr lang="de-DE" sz="2000" b="1" dirty="0" smtClean="0"/>
              <a:t>Ursachen</a:t>
            </a:r>
            <a:r>
              <a:rPr lang="de-DE" sz="2000" b="1" dirty="0"/>
              <a:t>: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de-DE" sz="2000" dirty="0" smtClean="0"/>
              <a:t>Versacken </a:t>
            </a:r>
            <a:r>
              <a:rPr lang="de-DE" sz="2000" dirty="0"/>
              <a:t>von Blut in </a:t>
            </a:r>
            <a:r>
              <a:rPr lang="de-DE" sz="2000" dirty="0" smtClean="0"/>
              <a:t>die Lunge, </a:t>
            </a:r>
            <a:r>
              <a:rPr lang="de-DE" sz="2000" dirty="0"/>
              <a:t>oft bei oder nach typischer </a:t>
            </a:r>
            <a:r>
              <a:rPr lang="de-DE" sz="2000" dirty="0" smtClean="0"/>
              <a:t>Schmerzkrise</a:t>
            </a:r>
            <a:endParaRPr lang="de-DE" sz="2000" dirty="0"/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de-DE" sz="2000" dirty="0"/>
              <a:t>bei unsachgemäßer </a:t>
            </a:r>
            <a:r>
              <a:rPr lang="de-DE" sz="2000" dirty="0" smtClean="0"/>
              <a:t>Versorgung nach einer Operation (</a:t>
            </a:r>
            <a:r>
              <a:rPr lang="de-DE" sz="2000" dirty="0"/>
              <a:t>Hypoventilation)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de-DE" sz="2000" dirty="0"/>
              <a:t>d</a:t>
            </a:r>
            <a:r>
              <a:rPr lang="de-DE" sz="2000" dirty="0" smtClean="0"/>
              <a:t>urch </a:t>
            </a:r>
            <a:r>
              <a:rPr lang="de-DE" sz="2000" dirty="0" err="1" smtClean="0"/>
              <a:t>zuviel</a:t>
            </a:r>
            <a:r>
              <a:rPr lang="de-DE" sz="2000" dirty="0" smtClean="0"/>
              <a:t> Flüssigkeit/Infusion bei Behandlung von Schmerzkrisen</a:t>
            </a:r>
            <a:endParaRPr lang="de-DE" sz="2000" dirty="0"/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de-DE" sz="2000" dirty="0"/>
              <a:t>Infektionen (Viren</a:t>
            </a:r>
            <a:r>
              <a:rPr lang="de-DE" sz="2000" dirty="0" smtClean="0"/>
              <a:t>, Bakterien (Lungenentzündung durch </a:t>
            </a:r>
            <a:r>
              <a:rPr lang="de-DE" sz="2000" dirty="0" err="1"/>
              <a:t>Mycoplasmen</a:t>
            </a:r>
            <a:r>
              <a:rPr lang="de-DE" sz="2000" dirty="0" smtClean="0"/>
              <a:t>)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endParaRPr lang="de-DE" sz="2000" dirty="0" smtClean="0"/>
          </a:p>
          <a:p>
            <a:pPr>
              <a:lnSpc>
                <a:spcPct val="80000"/>
              </a:lnSpc>
            </a:pPr>
            <a:endParaRPr lang="de-DE" sz="2000" dirty="0"/>
          </a:p>
          <a:p>
            <a:pPr>
              <a:lnSpc>
                <a:spcPct val="80000"/>
              </a:lnSpc>
            </a:pPr>
            <a:r>
              <a:rPr lang="de-DE" sz="2000" b="1" dirty="0" smtClean="0"/>
              <a:t>Symptome: </a:t>
            </a: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de-DE" sz="2000" dirty="0" smtClean="0"/>
              <a:t>Beginn oft mit Schmerzen im Thorax (Brust)- </a:t>
            </a:r>
            <a:r>
              <a:rPr lang="de-DE" sz="2000" dirty="0" err="1" smtClean="0"/>
              <a:t>bereich</a:t>
            </a:r>
            <a:endParaRPr lang="de-DE" sz="2000" dirty="0"/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de-DE" sz="2000" dirty="0" smtClean="0"/>
              <a:t>Fieber</a:t>
            </a: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de-DE" sz="2000" dirty="0" smtClean="0"/>
              <a:t>Schnelle, angestrengte Atmung, evtl. Husten</a:t>
            </a: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de-DE" sz="2000" dirty="0" smtClean="0"/>
              <a:t>(Sauerstoffbedarf)</a:t>
            </a:r>
            <a:endParaRPr lang="de-DE" sz="2000" dirty="0"/>
          </a:p>
          <a:p>
            <a:endParaRPr lang="de-DE" dirty="0" smtClean="0"/>
          </a:p>
          <a:p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9381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026" descr="D:\Bilder\Dickerhoff0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-31750"/>
            <a:ext cx="79248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2312271"/>
      </p:ext>
    </p:extLst>
  </p:cSld>
  <p:clrMapOvr>
    <a:masterClrMapping/>
  </p:clrMapOvr>
</p:sld>
</file>

<file path=ppt/theme/theme1.xml><?xml version="1.0" encoding="utf-8"?>
<a:theme xmlns:a="http://schemas.openxmlformats.org/drawingml/2006/main" name="PP Vorlage Uni Köln 2018">
  <a:themeElements>
    <a:clrScheme name="UKK - Colors">
      <a:dk1>
        <a:srgbClr val="000000"/>
      </a:dk1>
      <a:lt1>
        <a:srgbClr val="FFFFFF"/>
      </a:lt1>
      <a:dk2>
        <a:srgbClr val="009BDC"/>
      </a:dk2>
      <a:lt2>
        <a:srgbClr val="B1B2B3"/>
      </a:lt2>
      <a:accent1>
        <a:srgbClr val="009BDC"/>
      </a:accent1>
      <a:accent2>
        <a:srgbClr val="0F2D64"/>
      </a:accent2>
      <a:accent3>
        <a:srgbClr val="999999"/>
      </a:accent3>
      <a:accent4>
        <a:srgbClr val="E3E4E5"/>
      </a:accent4>
      <a:accent5>
        <a:srgbClr val="A2CCEE"/>
      </a:accent5>
      <a:accent6>
        <a:srgbClr val="FA9637"/>
      </a:accent6>
      <a:hlink>
        <a:srgbClr val="009BDC"/>
      </a:hlink>
      <a:folHlink>
        <a:srgbClr val="0F2D64"/>
      </a:folHlink>
    </a:clrScheme>
    <a:fontScheme name="UKK - Fon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 Vorlage Uni Köln 2018.potx</Template>
  <TotalTime>0</TotalTime>
  <Words>899</Words>
  <Application>Microsoft Macintosh PowerPoint</Application>
  <PresentationFormat>Bildschirmpräsentation (4:3)</PresentationFormat>
  <Paragraphs>270</Paragraphs>
  <Slides>30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PP Vorlage Uni Köln 2018</vt:lpstr>
      <vt:lpstr>IST Treffen 2019 Sichelzellkrankheit</vt:lpstr>
      <vt:lpstr> Therapieansätze bei der Sichelzellkrankheit</vt:lpstr>
      <vt:lpstr>Prophylaxe</vt:lpstr>
      <vt:lpstr>Prophylaxe</vt:lpstr>
      <vt:lpstr>Hauptprobleme in der Kindheit</vt:lpstr>
      <vt:lpstr>Hauptprobleme erwachsener Sichelzellpatienten</vt:lpstr>
      <vt:lpstr>Fieber/ Infektion/ Sepsis</vt:lpstr>
      <vt:lpstr>Akutes Thoraxsyndrom  gibt es nur bei Sichelzellpatienten</vt:lpstr>
      <vt:lpstr>PowerPoint-Präsentation</vt:lpstr>
      <vt:lpstr>PowerPoint-Präsentation</vt:lpstr>
      <vt:lpstr>Therapie des ATS</vt:lpstr>
      <vt:lpstr>Vermeiden des ATS</vt:lpstr>
      <vt:lpstr>Milzsequestration</vt:lpstr>
      <vt:lpstr>PowerPoint-Präsentation</vt:lpstr>
      <vt:lpstr>Priapismus</vt:lpstr>
      <vt:lpstr>Priapismus</vt:lpstr>
      <vt:lpstr>Probleme des Skelettsystems</vt:lpstr>
      <vt:lpstr>Probleme des Skelettsystems</vt:lpstr>
      <vt:lpstr>Unterschenkelulcera</vt:lpstr>
      <vt:lpstr>Erythrozytentransfusionen  </vt:lpstr>
      <vt:lpstr>Transfusionen</vt:lpstr>
      <vt:lpstr>Nebenwirkungen der Transfusion</vt:lpstr>
      <vt:lpstr>einmalige Transfusion (akut)</vt:lpstr>
      <vt:lpstr>Chronische (regelmäßige) Transfusionen</vt:lpstr>
      <vt:lpstr>Austauschtransfusion  (Manuell oder Erythrocytapherese)  </vt:lpstr>
      <vt:lpstr>Keine Transfusionsindikation</vt:lpstr>
      <vt:lpstr>Aderlaßtherapie</vt:lpstr>
      <vt:lpstr>Transplantation </vt:lpstr>
      <vt:lpstr>Zusammenfassung</vt:lpstr>
      <vt:lpstr>PowerPoint-Präsentation</vt:lpstr>
    </vt:vector>
  </TitlesOfParts>
  <Company>UNIKLINIK KÖLN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*</dc:creator>
  <dc:description>Präsentationsvorlage - Office 2010;
Version 005
2016-01-18</dc:description>
  <cp:lastModifiedBy>Claudia Potthoff</cp:lastModifiedBy>
  <cp:revision>238</cp:revision>
  <dcterms:created xsi:type="dcterms:W3CDTF">2015-08-10T14:30:30Z</dcterms:created>
  <dcterms:modified xsi:type="dcterms:W3CDTF">2019-08-30T20:19:52Z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rstellt von">
    <vt:lpwstr>wirDesign</vt:lpwstr>
  </property>
  <property fmtid="{D5CDD505-2E9C-101B-9397-08002B2CF9AE}" pid="3" name="Erstellt am">
    <vt:lpwstr>2015-08-12</vt:lpwstr>
  </property>
  <property fmtid="{D5CDD505-2E9C-101B-9397-08002B2CF9AE}" pid="4" name="Bearbeiter">
    <vt:lpwstr>cmorfeld | office implementation</vt:lpwstr>
  </property>
  <property fmtid="{D5CDD505-2E9C-101B-9397-08002B2CF9AE}" pid="5" name="Version">
    <vt:lpwstr>005</vt:lpwstr>
  </property>
  <property fmtid="{D5CDD505-2E9C-101B-9397-08002B2CF9AE}" pid="6" name="Version vom">
    <vt:lpwstr>2016-01-18</vt:lpwstr>
  </property>
</Properties>
</file>